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74" r:id="rId8"/>
    <p:sldId id="272" r:id="rId9"/>
    <p:sldId id="262" r:id="rId10"/>
    <p:sldId id="276" r:id="rId11"/>
    <p:sldId id="277" r:id="rId12"/>
    <p:sldId id="278" r:id="rId13"/>
    <p:sldId id="287" r:id="rId14"/>
    <p:sldId id="288" r:id="rId15"/>
    <p:sldId id="289" r:id="rId16"/>
    <p:sldId id="290" r:id="rId17"/>
    <p:sldId id="279" r:id="rId18"/>
    <p:sldId id="291" r:id="rId19"/>
    <p:sldId id="280" r:id="rId20"/>
    <p:sldId id="281" r:id="rId21"/>
    <p:sldId id="283" r:id="rId22"/>
    <p:sldId id="284" r:id="rId23"/>
    <p:sldId id="285" r:id="rId24"/>
    <p:sldId id="286" r:id="rId25"/>
    <p:sldId id="282" r:id="rId26"/>
    <p:sldId id="271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70" d="100"/>
          <a:sy n="70" d="100"/>
        </p:scale>
        <p:origin x="-1374" y="-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D7383-24F0-4F9F-AD36-AA2EF249F3B3}" type="datetimeFigureOut">
              <a:rPr lang="ru-RU" smtClean="0"/>
              <a:pPr/>
              <a:t>22.01.2018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A4964-8240-4AC8-9452-A02434A9C2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05998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D7383-24F0-4F9F-AD36-AA2EF249F3B3}" type="datetimeFigureOut">
              <a:rPr lang="ru-RU" smtClean="0"/>
              <a:pPr/>
              <a:t>22.01.2018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A4964-8240-4AC8-9452-A02434A9C2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63435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D7383-24F0-4F9F-AD36-AA2EF249F3B3}" type="datetimeFigureOut">
              <a:rPr lang="ru-RU" smtClean="0"/>
              <a:pPr/>
              <a:t>22.01.2018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A4964-8240-4AC8-9452-A02434A9C2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24469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D7383-24F0-4F9F-AD36-AA2EF249F3B3}" type="datetimeFigureOut">
              <a:rPr lang="ru-RU" smtClean="0"/>
              <a:pPr/>
              <a:t>22.01.2018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A4964-8240-4AC8-9452-A02434A9C2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2268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D7383-24F0-4F9F-AD36-AA2EF249F3B3}" type="datetimeFigureOut">
              <a:rPr lang="ru-RU" smtClean="0"/>
              <a:pPr/>
              <a:t>22.01.2018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A4964-8240-4AC8-9452-A02434A9C2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03616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D7383-24F0-4F9F-AD36-AA2EF249F3B3}" type="datetimeFigureOut">
              <a:rPr lang="ru-RU" smtClean="0"/>
              <a:pPr/>
              <a:t>22.01.2018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A4964-8240-4AC8-9452-A02434A9C2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03317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D7383-24F0-4F9F-AD36-AA2EF249F3B3}" type="datetimeFigureOut">
              <a:rPr lang="ru-RU" smtClean="0"/>
              <a:pPr/>
              <a:t>22.01.2018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A4964-8240-4AC8-9452-A02434A9C2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51793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D7383-24F0-4F9F-AD36-AA2EF249F3B3}" type="datetimeFigureOut">
              <a:rPr lang="ru-RU" smtClean="0"/>
              <a:pPr/>
              <a:t>22.01.2018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A4964-8240-4AC8-9452-A02434A9C2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70374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D7383-24F0-4F9F-AD36-AA2EF249F3B3}" type="datetimeFigureOut">
              <a:rPr lang="ru-RU" smtClean="0"/>
              <a:pPr/>
              <a:t>22.01.2018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A4964-8240-4AC8-9452-A02434A9C2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56296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D7383-24F0-4F9F-AD36-AA2EF249F3B3}" type="datetimeFigureOut">
              <a:rPr lang="ru-RU" smtClean="0"/>
              <a:pPr/>
              <a:t>22.01.2018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A4964-8240-4AC8-9452-A02434A9C2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75383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D7383-24F0-4F9F-AD36-AA2EF249F3B3}" type="datetimeFigureOut">
              <a:rPr lang="ru-RU" smtClean="0"/>
              <a:pPr/>
              <a:t>22.01.2018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A4964-8240-4AC8-9452-A02434A9C2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01302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1D7383-24F0-4F9F-AD36-AA2EF249F3B3}" type="datetimeFigureOut">
              <a:rPr lang="ru-RU" smtClean="0"/>
              <a:pPr/>
              <a:t>22.01.2018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0A4964-8240-4AC8-9452-A02434A9C2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7924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&#1080;&#1075;&#1088;&#1099;%20&#1076;&#1083;&#1103;%20&#1076;&#1077;&#1090;&#1077;&#1081;.docx" TargetMode="External"/><Relationship Id="rId2" Type="http://schemas.openxmlformats.org/officeDocument/2006/relationships/hyperlink" Target="&#1073;&#1077;&#1089;&#1077;&#1076;&#1072;%20&#1089;%20&#1076;&#1077;&#1090;&#1100;&#1084;&#1080;.docx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&#1092;&#1080;&#1079;&#1082;&#1091;&#1083;&#1100;&#1090;&#1084;&#1080;&#1085;&#1091;&#1090;&#1082;&#1080;.docx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&#1063;&#1090;&#1077;&#1085;&#1080;&#1077;%20&#1089;&#1090;&#1080;&#1093;&#1086;&#1074;.docx" TargetMode="External"/><Relationship Id="rId2" Type="http://schemas.openxmlformats.org/officeDocument/2006/relationships/hyperlink" Target="6%20&#1047;&#1080;&#1084;&#1085;&#1080;&#1077;%20&#1079;&#1072;&#1075;&#1072;&#1076;&#1082;&#1080;%20&#1087;&#1088;&#1086;&#1077;&#1082;&#1090;.ppt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22768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FF0000"/>
                </a:solidFill>
              </a:rPr>
              <a:t>Проект </a:t>
            </a:r>
            <a:br>
              <a:rPr lang="ru-RU" b="1" i="1" dirty="0" smtClean="0">
                <a:solidFill>
                  <a:srgbClr val="FF0000"/>
                </a:solidFill>
              </a:rPr>
            </a:br>
            <a:r>
              <a:rPr lang="ru-RU" b="1" i="1" dirty="0" smtClean="0">
                <a:solidFill>
                  <a:srgbClr val="FF0000"/>
                </a:solidFill>
              </a:rPr>
              <a:t>«МЫ ВСТРЕЧАЕМ НОВЫЙ ГОД</a:t>
            </a:r>
            <a:r>
              <a:rPr lang="ru-RU" dirty="0" smtClean="0">
                <a:solidFill>
                  <a:srgbClr val="FF0000"/>
                </a:solidFill>
              </a:rPr>
              <a:t>»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1391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1340768"/>
            <a:ext cx="8229600" cy="53900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i="1" u="sng" dirty="0">
                <a:solidFill>
                  <a:srgbClr val="FF0000"/>
                </a:solidFill>
              </a:rPr>
              <a:t>Тематика деятельности по знакомству  дошкольников с традициями празднования Нового года.</a:t>
            </a:r>
            <a:endParaRPr lang="ru-RU" i="1" dirty="0">
              <a:solidFill>
                <a:srgbClr val="FF0000"/>
              </a:solidFill>
            </a:endParaRPr>
          </a:p>
          <a:p>
            <a:pPr marL="0" lvl="0" indent="0">
              <a:buNone/>
            </a:pPr>
            <a:r>
              <a:rPr lang="ru-RU" b="1" i="1" u="sng" dirty="0" smtClean="0"/>
              <a:t>Познавательное </a:t>
            </a:r>
            <a:r>
              <a:rPr lang="ru-RU" b="1" i="1" u="sng" dirty="0"/>
              <a:t>развитие</a:t>
            </a:r>
            <a:r>
              <a:rPr lang="ru-RU" b="1" i="1" dirty="0" smtClean="0"/>
              <a:t>:</a:t>
            </a:r>
            <a:endParaRPr lang="ru-RU" b="1" i="1" dirty="0"/>
          </a:p>
          <a:p>
            <a:pPr marL="0" indent="0">
              <a:buNone/>
            </a:pPr>
            <a:r>
              <a:rPr lang="ru-RU" b="1" i="1" u="sng" dirty="0"/>
              <a:t>Экспериментально-опытническая деятельность :</a:t>
            </a:r>
            <a:endParaRPr lang="ru-RU" b="1" i="1" dirty="0"/>
          </a:p>
          <a:p>
            <a:pPr lvl="0"/>
            <a:r>
              <a:rPr lang="ru-RU" b="1" i="1" dirty="0"/>
              <a:t>«Лед – твердая вода»</a:t>
            </a:r>
          </a:p>
          <a:p>
            <a:pPr lvl="0"/>
            <a:r>
              <a:rPr lang="ru-RU" b="1" i="1" dirty="0"/>
              <a:t> «Снег»</a:t>
            </a:r>
          </a:p>
          <a:p>
            <a:pPr lvl="0"/>
            <a:r>
              <a:rPr lang="ru-RU" b="1" i="1" dirty="0" smtClean="0"/>
              <a:t>«Как </a:t>
            </a:r>
            <a:r>
              <a:rPr lang="ru-RU" b="1" i="1" dirty="0"/>
              <a:t>происходят заморозки</a:t>
            </a:r>
            <a:r>
              <a:rPr lang="ru-RU" b="1" i="1" dirty="0" smtClean="0"/>
              <a:t>»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xmlns="" val="1381265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764704"/>
            <a:ext cx="8229600" cy="5904656"/>
          </a:xfrm>
        </p:spPr>
        <p:txBody>
          <a:bodyPr>
            <a:normAutofit fontScale="70000" lnSpcReduction="20000"/>
          </a:bodyPr>
          <a:lstStyle/>
          <a:p>
            <a:pPr marL="0" lvl="0" indent="0">
              <a:buNone/>
            </a:pPr>
            <a:r>
              <a:rPr lang="ru-RU" sz="5700" b="1" i="1" u="sng" dirty="0" smtClean="0">
                <a:solidFill>
                  <a:srgbClr val="FF0000"/>
                </a:solidFill>
              </a:rPr>
              <a:t>Речевое </a:t>
            </a:r>
            <a:r>
              <a:rPr lang="ru-RU" sz="5700" b="1" i="1" u="sng" dirty="0">
                <a:solidFill>
                  <a:srgbClr val="FF0000"/>
                </a:solidFill>
              </a:rPr>
              <a:t>развитие:</a:t>
            </a:r>
            <a:endParaRPr lang="ru-RU" sz="5700" i="1" dirty="0">
              <a:solidFill>
                <a:srgbClr val="FF0000"/>
              </a:solidFill>
            </a:endParaRPr>
          </a:p>
          <a:p>
            <a:pPr lvl="0"/>
            <a:r>
              <a:rPr lang="ru-RU" b="1" i="1" dirty="0"/>
              <a:t>Тематические беседы </a:t>
            </a:r>
            <a:r>
              <a:rPr lang="ru-RU" b="1" i="1" dirty="0">
                <a:hlinkClick r:id="rId2" action="ppaction://hlinkfile"/>
              </a:rPr>
              <a:t>«Что такое Новый год», </a:t>
            </a:r>
            <a:r>
              <a:rPr lang="ru-RU" b="1" i="1" dirty="0"/>
              <a:t>«Хорошо, что каждый год к нам приходит Новый год», «Какой подарок я хочу на Новый год», «Как украсить дом к Новому году».</a:t>
            </a:r>
          </a:p>
          <a:p>
            <a:pPr lvl="0"/>
            <a:r>
              <a:rPr lang="ru-RU" b="1" i="1" dirty="0"/>
              <a:t>Составление описательных рассказов по сюжетным картинам «Новогодняя ёлка», «Как дети готовились к встрече Деда Мороза», «Зима в городе, лесу».</a:t>
            </a:r>
          </a:p>
          <a:p>
            <a:pPr lvl="0"/>
            <a:r>
              <a:rPr lang="ru-RU" b="1" i="1" dirty="0"/>
              <a:t>Описательные загадки про живую и неживую природу зимой (про зверей, сезонные явления, зимние осадки).</a:t>
            </a:r>
          </a:p>
          <a:p>
            <a:pPr lvl="0"/>
            <a:r>
              <a:rPr lang="ru-RU" b="1" i="1" dirty="0"/>
              <a:t>Дидактические игры </a:t>
            </a:r>
            <a:r>
              <a:rPr lang="ru-RU" b="1" i="1" dirty="0">
                <a:hlinkClick r:id="rId3" action="ppaction://hlinkfile"/>
              </a:rPr>
              <a:t>«Доскажи словечко», «Составь предложение», «Назови ласково», «Один – много»,  «Что в мешке у Деда Мороза»</a:t>
            </a:r>
            <a:endParaRPr lang="ru-RU" b="1" i="1" dirty="0"/>
          </a:p>
          <a:p>
            <a:pPr lvl="0"/>
            <a:r>
              <a:rPr lang="ru-RU" b="1" i="1" dirty="0"/>
              <a:t>Словесные игры «Так бывает или нет?»,  «Когда это бывает?»,  «Отгадай и назови», «Скажи слово наоборот».</a:t>
            </a:r>
          </a:p>
          <a:p>
            <a:pPr lvl="0"/>
            <a:r>
              <a:rPr lang="ru-RU" b="1" i="1" dirty="0"/>
              <a:t>Игровые ситуации: «Украшаем нашу группу», «Праздник для игрушек», «Вставайте в хоровод встречайте Новый год!»   </a:t>
            </a:r>
          </a:p>
          <a:p>
            <a:pPr lvl="0"/>
            <a:r>
              <a:rPr lang="ru-RU" b="1" i="1" u="sng" dirty="0"/>
              <a:t>Рассматривание картин, фото</a:t>
            </a:r>
            <a:r>
              <a:rPr lang="ru-RU" b="1" i="1" dirty="0"/>
              <a:t> «Как дети готовятся к Новому году», «Как я праздновал Новый год в семье</a:t>
            </a:r>
            <a:r>
              <a:rPr lang="ru-RU" b="1" i="1" dirty="0" smtClean="0"/>
              <a:t>».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xmlns="" val="3376328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692696"/>
            <a:ext cx="8229600" cy="5976664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ru-RU" sz="4700" b="1" i="1" u="sng" dirty="0" smtClean="0">
                <a:solidFill>
                  <a:srgbClr val="FF0000"/>
                </a:solidFill>
              </a:rPr>
              <a:t>Художественно-эстетическое </a:t>
            </a:r>
            <a:r>
              <a:rPr lang="ru-RU" sz="4700" b="1" i="1" u="sng" dirty="0">
                <a:solidFill>
                  <a:srgbClr val="FF0000"/>
                </a:solidFill>
              </a:rPr>
              <a:t>развитие: </a:t>
            </a:r>
            <a:endParaRPr lang="ru-RU" sz="4700" b="1" i="1" dirty="0">
              <a:solidFill>
                <a:srgbClr val="FF0000"/>
              </a:solidFill>
            </a:endParaRPr>
          </a:p>
          <a:p>
            <a:pPr lvl="0"/>
            <a:r>
              <a:rPr lang="ru-RU" b="1" i="1" u="sng" dirty="0"/>
              <a:t>Рисование  </a:t>
            </a:r>
            <a:r>
              <a:rPr lang="ru-RU" b="1" i="1" dirty="0"/>
              <a:t>«Морозные узоры», «Наша елочка», «Белая береза», «Елочные игрушки</a:t>
            </a:r>
            <a:r>
              <a:rPr lang="ru-RU" b="1" i="1" dirty="0" smtClean="0"/>
              <a:t>»</a:t>
            </a:r>
          </a:p>
          <a:p>
            <a:pPr lvl="0"/>
            <a:endParaRPr lang="ru-RU" b="1" i="1" dirty="0" smtClean="0"/>
          </a:p>
          <a:p>
            <a:pPr lvl="0"/>
            <a:endParaRPr lang="ru-RU" b="1" i="1" dirty="0"/>
          </a:p>
          <a:p>
            <a:endParaRPr lang="ru-RU" b="1" dirty="0"/>
          </a:p>
        </p:txBody>
      </p:sp>
      <p:pic>
        <p:nvPicPr>
          <p:cNvPr id="1026" name="Picture 2" descr="DSC023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3857628"/>
            <a:ext cx="3501933" cy="2627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DSC023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3857628"/>
            <a:ext cx="3501933" cy="2627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471277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4768865"/>
          </a:xfrm>
        </p:spPr>
        <p:txBody>
          <a:bodyPr>
            <a:normAutofit/>
          </a:bodyPr>
          <a:lstStyle/>
          <a:p>
            <a:pPr lvl="0"/>
            <a:r>
              <a:rPr lang="ru-RU" b="1" i="1" u="sng" dirty="0" smtClean="0"/>
              <a:t> Аппликация</a:t>
            </a:r>
            <a:r>
              <a:rPr lang="ru-RU" b="1" i="1" dirty="0" smtClean="0"/>
              <a:t> на новогоднюю тематику «</a:t>
            </a:r>
            <a:r>
              <a:rPr lang="ru-RU" b="1" i="1" dirty="0" err="1" smtClean="0"/>
              <a:t>Снежинки-балеринки</a:t>
            </a:r>
            <a:r>
              <a:rPr lang="ru-RU" b="1" i="1" dirty="0" smtClean="0"/>
              <a:t>», «Снеговики в шапочках и шарфах», «Дед Мороз»,  «Открытки к Новому году». Новогодняя композиция на полочку красоты.</a:t>
            </a:r>
          </a:p>
          <a:p>
            <a:endParaRPr lang="ru-RU" dirty="0"/>
          </a:p>
        </p:txBody>
      </p:sp>
      <p:pic>
        <p:nvPicPr>
          <p:cNvPr id="2050" name="Picture 2" descr="DSC023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4000504"/>
            <a:ext cx="3597153" cy="2698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DSC0235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4000504"/>
            <a:ext cx="3644654" cy="2720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ru-RU" b="1" i="1" u="sng" dirty="0" smtClean="0"/>
              <a:t>Лепка</a:t>
            </a:r>
            <a:r>
              <a:rPr lang="ru-RU" b="1" i="1" dirty="0" smtClean="0"/>
              <a:t> «Елочка - красавица», Коллективная работа «Снег идет»</a:t>
            </a:r>
          </a:p>
          <a:p>
            <a:endParaRPr lang="ru-RU" dirty="0"/>
          </a:p>
        </p:txBody>
      </p:sp>
      <p:pic>
        <p:nvPicPr>
          <p:cNvPr id="3074" name="Picture 2" descr="gD9ENp8ae3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7421" y="2928934"/>
            <a:ext cx="4760967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b="1" i="1" dirty="0" smtClean="0"/>
              <a:t>Рассматривание репродукций картин по теме </a:t>
            </a:r>
          </a:p>
          <a:p>
            <a:endParaRPr lang="ru-RU" dirty="0"/>
          </a:p>
        </p:txBody>
      </p:sp>
      <p:pic>
        <p:nvPicPr>
          <p:cNvPr id="4098" name="Picture 2" descr="C:\Users\пк\Desktop\группа декабрь 2017\DSC022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2714620"/>
            <a:ext cx="4714868" cy="353631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b="1" i="1" dirty="0" smtClean="0"/>
              <a:t>Выставка детских рисунков на Новогоднюю тематику</a:t>
            </a:r>
          </a:p>
          <a:p>
            <a:pPr lvl="0"/>
            <a:r>
              <a:rPr lang="ru-RU" b="1" i="1" dirty="0" smtClean="0"/>
              <a:t>Слушание музыки,  пение песен о зиме,  разучивание танцев (по плану музыкального руководителя).                                   </a:t>
            </a:r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196752"/>
            <a:ext cx="8229600" cy="543346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b="1" dirty="0" smtClean="0"/>
              <a:t>                    </a:t>
            </a:r>
            <a:endParaRPr lang="ru-RU" dirty="0"/>
          </a:p>
          <a:p>
            <a:pPr marL="0" lvl="0" indent="0">
              <a:buNone/>
            </a:pPr>
            <a:r>
              <a:rPr lang="ru-RU" sz="5200" b="1" i="1" u="sng" dirty="0">
                <a:solidFill>
                  <a:srgbClr val="FF0000"/>
                </a:solidFill>
              </a:rPr>
              <a:t>Физическое развитие:</a:t>
            </a:r>
            <a:endParaRPr lang="ru-RU" sz="5200" b="1" i="1" dirty="0">
              <a:solidFill>
                <a:srgbClr val="FF0000"/>
              </a:solidFill>
            </a:endParaRPr>
          </a:p>
          <a:p>
            <a:pPr lvl="0"/>
            <a:r>
              <a:rPr lang="ru-RU" b="1" i="1" u="sng" dirty="0"/>
              <a:t>Подвижные игры:  </a:t>
            </a:r>
            <a:r>
              <a:rPr lang="ru-RU" b="1" i="1" dirty="0"/>
              <a:t>«Зайцы и волк»,  «Разбудим мишку», «Варежка», «Заморожу», «Весёлый колокольчик», хоровод «Ёлочка», «Снежная фигура замри».</a:t>
            </a:r>
          </a:p>
          <a:p>
            <a:pPr lvl="0"/>
            <a:r>
              <a:rPr lang="ru-RU" b="1" i="1" u="sng" dirty="0"/>
              <a:t>Физкультминутки </a:t>
            </a:r>
            <a:r>
              <a:rPr lang="ru-RU" b="1" i="1" dirty="0">
                <a:hlinkClick r:id="rId2" action="ppaction://hlinkfile"/>
              </a:rPr>
              <a:t>«Выпал беленький снежок», «Зима», «Снег», «Зимушка – зима».</a:t>
            </a:r>
            <a:endParaRPr lang="ru-RU" b="1" i="1" dirty="0"/>
          </a:p>
          <a:p>
            <a:pPr lvl="0"/>
            <a:r>
              <a:rPr lang="ru-RU" b="1" i="1" u="sng" dirty="0"/>
              <a:t>Пальчиковые игры:  </a:t>
            </a:r>
            <a:r>
              <a:rPr lang="ru-RU" b="1" i="1" dirty="0"/>
              <a:t>«Зайчик», «Чьи ушки?», «Белка прыгает по ветке». </a:t>
            </a:r>
          </a:p>
          <a:p>
            <a:pPr marL="0" lvl="0" indent="0">
              <a:buNone/>
            </a:pPr>
            <a:r>
              <a:rPr lang="ru-RU" sz="5200" b="1" i="1" u="sng" dirty="0">
                <a:solidFill>
                  <a:srgbClr val="FF0000"/>
                </a:solidFill>
              </a:rPr>
              <a:t>Социально-личностное развитие</a:t>
            </a:r>
            <a:r>
              <a:rPr lang="ru-RU" sz="5200" b="1" i="1" dirty="0">
                <a:solidFill>
                  <a:srgbClr val="FF0000"/>
                </a:solidFill>
              </a:rPr>
              <a:t>:</a:t>
            </a:r>
          </a:p>
          <a:p>
            <a:pPr lvl="0"/>
            <a:r>
              <a:rPr lang="ru-RU" b="1" i="1" dirty="0"/>
              <a:t>Сюжетно-ролевая игра «Дочки-матери», «Семья», «Детский сад», «Магазин игрушек», «Наряжаем елочку</a:t>
            </a:r>
            <a:r>
              <a:rPr lang="ru-RU" b="1" i="1" dirty="0" smtClean="0"/>
              <a:t>».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xmlns="" val="3368526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b="1" i="1" dirty="0" smtClean="0"/>
              <a:t>Развлечение </a:t>
            </a:r>
            <a:r>
              <a:rPr lang="ru-RU" b="1" i="1" u="sng" dirty="0" smtClean="0"/>
              <a:t>Спектакль «Снеговик – почтовик»</a:t>
            </a:r>
            <a:endParaRPr lang="ru-RU" b="1" i="1" dirty="0" smtClean="0"/>
          </a:p>
          <a:p>
            <a:endParaRPr lang="ru-RU" dirty="0"/>
          </a:p>
        </p:txBody>
      </p:sp>
      <p:pic>
        <p:nvPicPr>
          <p:cNvPr id="1027" name="Picture 3" descr="C:\Users\пк\Desktop\группа декабрь 2017\спектакль\DSC023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3071810"/>
            <a:ext cx="3857600" cy="2893335"/>
          </a:xfrm>
          <a:prstGeom prst="rect">
            <a:avLst/>
          </a:prstGeom>
          <a:noFill/>
        </p:spPr>
      </p:pic>
      <p:pic>
        <p:nvPicPr>
          <p:cNvPr id="1029" name="Picture 5" descr="C:\Users\пк\Desktop\группа декабрь 2017\спектакль\DSC023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3071810"/>
            <a:ext cx="3762392" cy="282192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268760"/>
            <a:ext cx="8229600" cy="5361459"/>
          </a:xfrm>
        </p:spPr>
        <p:txBody>
          <a:bodyPr>
            <a:normAutofit fontScale="70000" lnSpcReduction="20000"/>
          </a:bodyPr>
          <a:lstStyle/>
          <a:p>
            <a:pPr marL="0" lvl="0" indent="0">
              <a:buNone/>
            </a:pPr>
            <a:r>
              <a:rPr lang="ru-RU" sz="5200" b="1" i="1" u="sng" dirty="0" smtClean="0">
                <a:solidFill>
                  <a:srgbClr val="FF0000"/>
                </a:solidFill>
              </a:rPr>
              <a:t>Чтение </a:t>
            </a:r>
            <a:r>
              <a:rPr lang="ru-RU" sz="5200" b="1" i="1" u="sng" dirty="0">
                <a:solidFill>
                  <a:srgbClr val="FF0000"/>
                </a:solidFill>
              </a:rPr>
              <a:t>художественной литературы:</a:t>
            </a:r>
            <a:endParaRPr lang="ru-RU" sz="5200" b="1" i="1" dirty="0">
              <a:solidFill>
                <a:srgbClr val="FF0000"/>
              </a:solidFill>
            </a:endParaRPr>
          </a:p>
          <a:p>
            <a:pPr lvl="0"/>
            <a:r>
              <a:rPr lang="ru-RU" b="1" i="1" dirty="0"/>
              <a:t>Рассказы, сказки и </a:t>
            </a:r>
            <a:r>
              <a:rPr lang="ru-RU" b="1" i="1" dirty="0">
                <a:hlinkClick r:id="rId2" action="ppaction://hlinkpres?slideindex=1&amp;slidetitle="/>
              </a:rPr>
              <a:t>загадки о зиме и новогоднем празднике.</a:t>
            </a:r>
            <a:endParaRPr lang="ru-RU" b="1" i="1" dirty="0"/>
          </a:p>
          <a:p>
            <a:pPr lvl="0"/>
            <a:r>
              <a:rPr lang="ru-RU" b="1" i="1" dirty="0"/>
              <a:t>Познавательные рассказы о зимней природе.</a:t>
            </a:r>
          </a:p>
          <a:p>
            <a:pPr lvl="0"/>
            <a:r>
              <a:rPr lang="ru-RU" b="1" i="1" dirty="0"/>
              <a:t>Просмотр мультфильмов: «Снегурочка», «Дед Мороз и лето», «Когда зажигаются ёлки»,  «Каникулы в Простоквашино», «Дед Мороз и лето», «Как Ёжик и Медвежонок Новый Год встречали», «Снежная королева», «Разбитая игрушка».</a:t>
            </a:r>
          </a:p>
          <a:p>
            <a:pPr lvl="0"/>
            <a:r>
              <a:rPr lang="ru-RU" b="1" i="1" dirty="0"/>
              <a:t>Книги для чтения в книжном  уголке: «Когда это бывает», «Что такое Новый год», «Снегурочка», «Зимовье зверей», Морозко.</a:t>
            </a:r>
          </a:p>
          <a:p>
            <a:pPr lvl="0"/>
            <a:r>
              <a:rPr lang="ru-RU" b="1" i="1" dirty="0"/>
              <a:t>Чтение стихотворений  </a:t>
            </a:r>
            <a:r>
              <a:rPr lang="ru-RU" b="1" i="1" dirty="0" err="1">
                <a:hlinkClick r:id="rId3" action="ppaction://hlinkfile"/>
              </a:rPr>
              <a:t>А.Усачёв</a:t>
            </a:r>
            <a:r>
              <a:rPr lang="ru-RU" b="1" i="1" dirty="0">
                <a:hlinkClick r:id="rId3" action="ppaction://hlinkfile"/>
              </a:rPr>
              <a:t> «Откуда приходит новый год?», </a:t>
            </a:r>
            <a:r>
              <a:rPr lang="ru-RU" b="1" i="1" dirty="0" err="1">
                <a:hlinkClick r:id="rId3" action="ppaction://hlinkfile"/>
              </a:rPr>
              <a:t>Б.Заходер</a:t>
            </a:r>
            <a:r>
              <a:rPr lang="ru-RU" b="1" i="1" dirty="0">
                <a:hlinkClick r:id="rId3" action="ppaction://hlinkfile"/>
              </a:rPr>
              <a:t> «Встречали звери новый год»,  С. Михалков  «Под новый год», </a:t>
            </a:r>
            <a:r>
              <a:rPr lang="ru-RU" b="1" i="1" dirty="0" err="1">
                <a:hlinkClick r:id="rId3" action="ppaction://hlinkfile"/>
              </a:rPr>
              <a:t>Е.Михайлова</a:t>
            </a:r>
            <a:r>
              <a:rPr lang="ru-RU" b="1" i="1" dirty="0">
                <a:hlinkClick r:id="rId3" action="ppaction://hlinkfile"/>
              </a:rPr>
              <a:t> «Что такое новый год?», </a:t>
            </a:r>
            <a:r>
              <a:rPr lang="ru-RU" b="1" i="1" dirty="0" err="1">
                <a:hlinkClick r:id="rId3" action="ppaction://hlinkfile"/>
              </a:rPr>
              <a:t>А.Барто</a:t>
            </a:r>
            <a:r>
              <a:rPr lang="ru-RU" b="1" i="1" dirty="0">
                <a:hlinkClick r:id="rId3" action="ppaction://hlinkfile"/>
              </a:rPr>
              <a:t> «Дело было в январе».           </a:t>
            </a:r>
            <a:endParaRPr lang="ru-RU" b="1" i="1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087201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 fontScale="92500" lnSpcReduction="20000"/>
          </a:bodyPr>
          <a:lstStyle/>
          <a:p>
            <a:pPr marL="45720" indent="0" algn="ctr">
              <a:buNone/>
            </a:pPr>
            <a:endParaRPr lang="ru-RU" sz="4400" b="1" i="1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45720" indent="0" algn="ctr">
              <a:buNone/>
            </a:pPr>
            <a:endParaRPr lang="ru-RU" sz="4400" b="1" i="1" dirty="0">
              <a:solidFill>
                <a:schemeClr val="tx2">
                  <a:lumMod val="50000"/>
                </a:schemeClr>
              </a:solidFill>
            </a:endParaRPr>
          </a:p>
          <a:p>
            <a:pPr marL="45720" indent="0" algn="ctr">
              <a:buNone/>
            </a:pPr>
            <a:r>
              <a:rPr lang="ru-RU" sz="4300" b="1" i="1" dirty="0" smtClean="0">
                <a:solidFill>
                  <a:srgbClr val="FF0000"/>
                </a:solidFill>
              </a:rPr>
              <a:t>Паспорт проекта</a:t>
            </a:r>
            <a:endParaRPr lang="ru-RU" sz="4300" i="1" dirty="0" smtClean="0">
              <a:solidFill>
                <a:srgbClr val="FF0000"/>
              </a:solidFill>
            </a:endParaRPr>
          </a:p>
          <a:p>
            <a:r>
              <a:rPr lang="ru-RU" sz="3000" b="1" i="1" dirty="0" smtClean="0">
                <a:solidFill>
                  <a:srgbClr val="FF0000"/>
                </a:solidFill>
              </a:rPr>
              <a:t>Воспитатели:</a:t>
            </a:r>
            <a:r>
              <a:rPr lang="ru-RU" sz="3000" b="1" i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3000" b="1" i="1" dirty="0" smtClean="0"/>
              <a:t>Шухова Анна Васильевна</a:t>
            </a:r>
          </a:p>
          <a:p>
            <a:r>
              <a:rPr lang="ru-RU" sz="3000" b="1" i="1" dirty="0" smtClean="0"/>
              <a:t>                             Лебедева Екатерина Игоревна </a:t>
            </a:r>
          </a:p>
          <a:p>
            <a:r>
              <a:rPr lang="ru-RU" sz="3000" b="1" i="1" dirty="0" smtClean="0">
                <a:solidFill>
                  <a:srgbClr val="FF0000"/>
                </a:solidFill>
              </a:rPr>
              <a:t>Продолжительность проекта</a:t>
            </a:r>
            <a:r>
              <a:rPr lang="ru-RU" sz="3000" b="1" i="1" dirty="0" smtClean="0"/>
              <a:t>: краткосрочный</a:t>
            </a:r>
          </a:p>
          <a:p>
            <a:r>
              <a:rPr lang="ru-RU" sz="3000" b="1" i="1" dirty="0" smtClean="0">
                <a:solidFill>
                  <a:srgbClr val="FF0000"/>
                </a:solidFill>
              </a:rPr>
              <a:t>Вид проекта: </a:t>
            </a:r>
            <a:r>
              <a:rPr lang="ru-RU" sz="3000" b="1" i="1" dirty="0" smtClean="0"/>
              <a:t>познавательный, творческий.</a:t>
            </a:r>
          </a:p>
          <a:p>
            <a:r>
              <a:rPr lang="ru-RU" sz="3000" b="1" i="1" dirty="0" smtClean="0">
                <a:solidFill>
                  <a:srgbClr val="FF0000"/>
                </a:solidFill>
              </a:rPr>
              <a:t>Участники проекта</a:t>
            </a:r>
            <a:r>
              <a:rPr lang="ru-RU" sz="3000" b="1" i="1" dirty="0" smtClean="0">
                <a:solidFill>
                  <a:schemeClr val="tx2">
                    <a:lumMod val="50000"/>
                  </a:schemeClr>
                </a:solidFill>
              </a:rPr>
              <a:t>: </a:t>
            </a:r>
            <a:r>
              <a:rPr lang="ru-RU" sz="3000" b="1" i="1" dirty="0" smtClean="0"/>
              <a:t>дети, воспитатели, родители.</a:t>
            </a:r>
          </a:p>
          <a:p>
            <a:r>
              <a:rPr lang="ru-RU" sz="3000" b="1" i="1" dirty="0" smtClean="0">
                <a:solidFill>
                  <a:srgbClr val="FF0000"/>
                </a:solidFill>
              </a:rPr>
              <a:t>Возраст детей: </a:t>
            </a:r>
            <a:r>
              <a:rPr lang="ru-RU" sz="3000" b="1" i="1" dirty="0" smtClean="0"/>
              <a:t>средний дошкольный.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71340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214422"/>
            <a:ext cx="8229600" cy="53437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300" b="1" i="1" u="sng" dirty="0" smtClean="0">
                <a:solidFill>
                  <a:srgbClr val="FF0000"/>
                </a:solidFill>
              </a:rPr>
              <a:t> </a:t>
            </a:r>
            <a:r>
              <a:rPr lang="ru-RU" sz="4300" b="1" i="1" u="sng" dirty="0">
                <a:solidFill>
                  <a:srgbClr val="FF0000"/>
                </a:solidFill>
              </a:rPr>
              <a:t>Взаимодействие с родителями:</a:t>
            </a:r>
            <a:endParaRPr lang="ru-RU" sz="4300" b="1" i="1" dirty="0">
              <a:solidFill>
                <a:srgbClr val="FF0000"/>
              </a:solidFill>
            </a:endParaRPr>
          </a:p>
          <a:p>
            <a:pPr lvl="0"/>
            <a:r>
              <a:rPr lang="ru-RU" b="1" i="1" dirty="0"/>
              <a:t>Мастер-класс «Мастерская деда Мороза». Совместная деятельность родителей и  детей</a:t>
            </a:r>
            <a:r>
              <a:rPr lang="ru-RU" b="1" i="1" dirty="0" smtClean="0"/>
              <a:t>.</a:t>
            </a:r>
            <a:endParaRPr lang="ru-RU" b="1" i="1" dirty="0"/>
          </a:p>
          <a:p>
            <a:endParaRPr lang="ru-RU" b="1" i="1" dirty="0"/>
          </a:p>
        </p:txBody>
      </p:sp>
      <p:pic>
        <p:nvPicPr>
          <p:cNvPr id="1026" name="Picture 2" descr="DSC0232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3786190"/>
            <a:ext cx="3749162" cy="280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DSC023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3" y="3786190"/>
            <a:ext cx="3783356" cy="2857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774153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DSC023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863" y="428604"/>
            <a:ext cx="4012529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DSC023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7" y="428604"/>
            <a:ext cx="3999185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 descr="DSC023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786190"/>
            <a:ext cx="4023899" cy="2999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 descr="DSC0232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3786190"/>
            <a:ext cx="3929090" cy="2937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b="1" i="1" dirty="0" smtClean="0"/>
              <a:t/>
            </a:r>
            <a:br>
              <a:rPr lang="ru-RU" b="1" i="1" dirty="0" smtClean="0"/>
            </a:br>
            <a:r>
              <a:rPr lang="ru-RU" sz="4000" b="1" i="1" dirty="0" smtClean="0"/>
              <a:t>Выставка работ «Волшебный</a:t>
            </a:r>
            <a:br>
              <a:rPr lang="ru-RU" sz="4000" b="1" i="1" dirty="0" smtClean="0"/>
            </a:br>
            <a:r>
              <a:rPr lang="ru-RU" sz="4000" b="1" i="1" dirty="0" smtClean="0"/>
              <a:t> Новый год».</a:t>
            </a:r>
            <a:r>
              <a:rPr lang="ru-RU" b="1" i="1" dirty="0" smtClean="0"/>
              <a:t/>
            </a:r>
            <a:br>
              <a:rPr lang="ru-RU" b="1" i="1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500174"/>
            <a:ext cx="3357586" cy="2514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 descr="12 (2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500174"/>
            <a:ext cx="3357586" cy="2514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 descr="12 (3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4143380"/>
            <a:ext cx="3357586" cy="2514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 descr="12 (4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4143380"/>
            <a:ext cx="3357586" cy="2502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57232"/>
            <a:ext cx="8229600" cy="2357454"/>
          </a:xfrm>
        </p:spPr>
        <p:txBody>
          <a:bodyPr>
            <a:normAutofit fontScale="90000"/>
          </a:bodyPr>
          <a:lstStyle/>
          <a:p>
            <a:pPr lvl="0"/>
            <a:r>
              <a:rPr lang="ru-RU" sz="3200" b="1" i="1" dirty="0" smtClean="0"/>
              <a:t/>
            </a:r>
            <a:br>
              <a:rPr lang="ru-RU" sz="3200" b="1" i="1" dirty="0" smtClean="0"/>
            </a:br>
            <a:r>
              <a:rPr lang="ru-RU" sz="3200" b="1" i="1" dirty="0" smtClean="0"/>
              <a:t/>
            </a:r>
            <a:br>
              <a:rPr lang="ru-RU" sz="3200" b="1" i="1" dirty="0" smtClean="0"/>
            </a:br>
            <a:r>
              <a:rPr lang="ru-RU" sz="3200" b="1" i="1" dirty="0" smtClean="0"/>
              <a:t/>
            </a:r>
            <a:br>
              <a:rPr lang="ru-RU" sz="3200" b="1" i="1" dirty="0" smtClean="0"/>
            </a:br>
            <a:r>
              <a:rPr lang="ru-RU" sz="3200" b="1" i="1" dirty="0" smtClean="0"/>
              <a:t>Подготовка костюмов к новогоднему празднику. Проведение новогоднего праздника «Новый год ».</a:t>
            </a:r>
            <a:r>
              <a:rPr lang="ru-RU" b="1" i="1" dirty="0" smtClean="0"/>
              <a:t/>
            </a:r>
            <a:br>
              <a:rPr lang="ru-RU" b="1" i="1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7" y="3357562"/>
            <a:ext cx="4080860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357562"/>
            <a:ext cx="4105368" cy="3090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85728"/>
            <a:ext cx="3929091" cy="2972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5" y="285728"/>
            <a:ext cx="3976557" cy="298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 descr="DSC0239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500438"/>
            <a:ext cx="3963242" cy="319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3500438"/>
            <a:ext cx="4000528" cy="3220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85728"/>
            <a:ext cx="8229600" cy="5840435"/>
          </a:xfrm>
        </p:spPr>
        <p:txBody>
          <a:bodyPr/>
          <a:lstStyle/>
          <a:p>
            <a:pPr lvl="0" algn="ctr"/>
            <a:r>
              <a:rPr lang="ru-RU" b="1" i="1" dirty="0" smtClean="0"/>
              <a:t>Помощь в оформление группы</a:t>
            </a:r>
          </a:p>
          <a:p>
            <a:pPr lvl="0" algn="ctr">
              <a:buNone/>
            </a:pPr>
            <a:r>
              <a:rPr lang="ru-RU" b="1" i="1" dirty="0" smtClean="0"/>
              <a:t> к новому году.</a:t>
            </a:r>
          </a:p>
          <a:p>
            <a:endParaRPr lang="ru-RU" dirty="0"/>
          </a:p>
        </p:txBody>
      </p:sp>
      <p:pic>
        <p:nvPicPr>
          <p:cNvPr id="6146" name="Picture 2" descr="gqWPbn2dKT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643050"/>
            <a:ext cx="3517888" cy="465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 descr="1rJe5X3MpT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3372" y="2428868"/>
            <a:ext cx="4487769" cy="3355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СПАСИБО ЗА ВНИМАНИЕ!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58832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340768"/>
            <a:ext cx="8229600" cy="2664296"/>
          </a:xfrm>
        </p:spPr>
        <p:txBody>
          <a:bodyPr>
            <a:noAutofit/>
          </a:bodyPr>
          <a:lstStyle/>
          <a:p>
            <a:pPr algn="l"/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4000" b="1" i="1" dirty="0" smtClean="0">
                <a:solidFill>
                  <a:srgbClr val="FF0000"/>
                </a:solidFill>
              </a:rPr>
              <a:t>Интеграция образовательных областей:</a:t>
            </a:r>
            <a:r>
              <a:rPr lang="ru-RU" sz="4000" b="1" i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4000" b="1" i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3200" b="1" i="1" dirty="0" smtClean="0"/>
              <a:t>социально-коммуникативное развитие познавательное развитие</a:t>
            </a:r>
            <a:br>
              <a:rPr lang="ru-RU" sz="3200" b="1" i="1" dirty="0" smtClean="0"/>
            </a:br>
            <a:r>
              <a:rPr lang="ru-RU" sz="3200" b="1" i="1" dirty="0" smtClean="0"/>
              <a:t>речевое развитие</a:t>
            </a:r>
            <a:br>
              <a:rPr lang="ru-RU" sz="3200" b="1" i="1" dirty="0" smtClean="0"/>
            </a:br>
            <a:r>
              <a:rPr lang="ru-RU" sz="3200" b="1" i="1" dirty="0" smtClean="0"/>
              <a:t>художественно-эстетическое развитие физическое развитие</a:t>
            </a:r>
            <a:endParaRPr lang="ru-RU" sz="3200" b="1" i="1" dirty="0"/>
          </a:p>
        </p:txBody>
      </p:sp>
    </p:spTree>
    <p:extLst>
      <p:ext uri="{BB962C8B-B14F-4D97-AF65-F5344CB8AC3E}">
        <p14:creationId xmlns:p14="http://schemas.microsoft.com/office/powerpoint/2010/main" xmlns="" val="277213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1196752"/>
            <a:ext cx="7067128" cy="4569371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endParaRPr lang="ru-RU" sz="4300" i="1" dirty="0"/>
          </a:p>
          <a:p>
            <a:pPr marL="0" indent="0" algn="ctr">
              <a:buNone/>
            </a:pPr>
            <a:r>
              <a:rPr lang="ru-RU" sz="6400" b="1" i="1" dirty="0" smtClean="0">
                <a:solidFill>
                  <a:srgbClr val="FF0000"/>
                </a:solidFill>
              </a:rPr>
              <a:t>Актуальность </a:t>
            </a:r>
            <a:r>
              <a:rPr lang="ru-RU" sz="6400" b="1" i="1" dirty="0">
                <a:solidFill>
                  <a:srgbClr val="FF0000"/>
                </a:solidFill>
              </a:rPr>
              <a:t>проекта </a:t>
            </a:r>
            <a:endParaRPr lang="ru-RU" sz="6400" b="1" i="1" dirty="0" smtClean="0">
              <a:solidFill>
                <a:srgbClr val="FF0000"/>
              </a:solidFill>
            </a:endParaRPr>
          </a:p>
          <a:p>
            <a:r>
              <a:rPr lang="ru-RU" sz="4000" b="1" i="1" dirty="0"/>
              <a:t>Новый год - это самый любимый, чудесный и ожидаемый праздник с волшебными превращениями и подарками от Деда Мороза.</a:t>
            </a:r>
          </a:p>
          <a:p>
            <a:r>
              <a:rPr lang="ru-RU" sz="4000" b="1" i="1" dirty="0"/>
              <a:t>Обязательным элементом праздника  является нарядно украшенная ёлочка и интерьер группы. </a:t>
            </a:r>
          </a:p>
          <a:p>
            <a:r>
              <a:rPr lang="ru-RU" sz="4000" b="1" i="1" dirty="0"/>
              <a:t>Проект ориентирован на детей дошкольного возраста и позволяет создать радостную эмоциональную атмосферу в преддверии новогоднего праздника</a:t>
            </a:r>
          </a:p>
          <a:p>
            <a:pPr marL="0" indent="0" algn="ctr">
              <a:buNone/>
            </a:pPr>
            <a:endParaRPr lang="ru-RU" sz="40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28774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10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10146"/>
          </a:xfrm>
        </p:spPr>
        <p:txBody>
          <a:bodyPr>
            <a:normAutofit fontScale="90000"/>
          </a:bodyPr>
          <a:lstStyle/>
          <a:p>
            <a:r>
              <a:rPr lang="ru-RU" b="1" i="1" dirty="0" smtClean="0"/>
              <a:t/>
            </a:r>
            <a:br>
              <a:rPr lang="ru-RU" b="1" i="1" dirty="0" smtClean="0"/>
            </a:br>
            <a:r>
              <a:rPr lang="ru-RU" b="1" i="1" dirty="0"/>
              <a:t/>
            </a:r>
            <a:br>
              <a:rPr lang="ru-RU" b="1" i="1" dirty="0"/>
            </a:br>
            <a:r>
              <a:rPr lang="ru-RU" b="1" i="1" dirty="0" smtClean="0"/>
              <a:t/>
            </a:r>
            <a:br>
              <a:rPr lang="ru-RU" b="1" i="1" dirty="0" smtClean="0"/>
            </a:br>
            <a:r>
              <a:rPr lang="ru-RU" b="1" i="1" dirty="0" smtClean="0">
                <a:solidFill>
                  <a:srgbClr val="FF0000"/>
                </a:solidFill>
              </a:rPr>
              <a:t>Цель проекта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47664" y="2204864"/>
            <a:ext cx="6480720" cy="39212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i="1" u="sng" dirty="0"/>
              <a:t>Цель:</a:t>
            </a:r>
            <a:r>
              <a:rPr lang="ru-RU" sz="2800" b="1" i="1" dirty="0"/>
              <a:t> формировать понятие «праздник», знакомить с традициями празднования Нового года в нашей стране,  его характерные особенности и значение в жизни людей на примере Нового года, познакомить с символами Нового года.</a:t>
            </a:r>
          </a:p>
          <a:p>
            <a:pPr marL="0" indent="0">
              <a:buNone/>
            </a:pPr>
            <a:endParaRPr lang="ru-RU" sz="2400" dirty="0" smtClean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08394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0542" y="312068"/>
            <a:ext cx="7859216" cy="940966"/>
          </a:xfrm>
        </p:spPr>
        <p:txBody>
          <a:bodyPr>
            <a:normAutofit/>
          </a:bodyPr>
          <a:lstStyle/>
          <a:p>
            <a:r>
              <a:rPr lang="ru-RU" sz="4000" b="1" i="1" dirty="0" smtClean="0">
                <a:solidFill>
                  <a:srgbClr val="FF0000"/>
                </a:solidFill>
              </a:rPr>
              <a:t>Задачи проекта</a:t>
            </a:r>
            <a:endParaRPr lang="ru-RU" sz="4000" b="1" i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1628800"/>
            <a:ext cx="7560840" cy="5112568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ru-RU" sz="2600" b="1" i="1" dirty="0" smtClean="0"/>
              <a:t>Познакомить </a:t>
            </a:r>
            <a:r>
              <a:rPr lang="ru-RU" sz="2600" b="1" i="1" dirty="0"/>
              <a:t>с традициями праздника Новый год: изготовление подарков, встреча гостей.</a:t>
            </a:r>
          </a:p>
          <a:p>
            <a:pPr lvl="0"/>
            <a:r>
              <a:rPr lang="ru-RU" sz="2600" b="1" i="1" dirty="0"/>
              <a:t>Развивать познавательные и сенсорные способности в процессе исследования различных материалов (ткань, бумага, фольга, пластилин, природный материал).</a:t>
            </a:r>
          </a:p>
          <a:p>
            <a:pPr lvl="0"/>
            <a:r>
              <a:rPr lang="ru-RU" sz="2600" b="1" i="1" dirty="0"/>
              <a:t>Учить создавать выразительные образы в рисовании, лепке, аппликации.</a:t>
            </a:r>
          </a:p>
          <a:p>
            <a:pPr lvl="0"/>
            <a:r>
              <a:rPr lang="ru-RU" sz="2600" b="1" i="1" dirty="0"/>
              <a:t>Развивать двигательные,  ритмические способности и умения создавать выразительный образ в движении, танцах.</a:t>
            </a:r>
          </a:p>
          <a:p>
            <a:pPr lvl="0"/>
            <a:r>
              <a:rPr lang="ru-RU" sz="2600" b="1" i="1" dirty="0"/>
              <a:t>Создавать предновогоднюю праздничную атмосферу во всех видах деятельности.</a:t>
            </a:r>
          </a:p>
          <a:p>
            <a:pPr lvl="0"/>
            <a:r>
              <a:rPr lang="ru-RU" sz="2600" b="1" i="1" dirty="0"/>
              <a:t>Развивать у детей организаторские способности в подготовке и проведении праздника в детском саду и семье. </a:t>
            </a:r>
          </a:p>
          <a:p>
            <a:pPr lvl="0"/>
            <a:r>
              <a:rPr lang="ru-RU" sz="2600" b="1" i="1" dirty="0"/>
              <a:t>Привлекать детей, родителей к оформлению помещений и территории детского сада.</a:t>
            </a:r>
          </a:p>
          <a:p>
            <a:pPr lvl="0"/>
            <a:r>
              <a:rPr lang="ru-RU" sz="2600" b="1" i="1" dirty="0"/>
              <a:t>Воспитывать дружеские взаимоотношения, любовь к народным </a:t>
            </a:r>
            <a:r>
              <a:rPr lang="ru-RU" sz="2600" b="1" i="1" dirty="0" smtClean="0"/>
              <a:t>традициям.</a:t>
            </a:r>
            <a:endParaRPr lang="ru-RU" sz="2600" b="1" i="1" dirty="0"/>
          </a:p>
          <a:p>
            <a:pPr marL="0" indent="0">
              <a:buNone/>
            </a:pPr>
            <a:endParaRPr lang="ru-RU" sz="2000" i="1" dirty="0"/>
          </a:p>
        </p:txBody>
      </p:sp>
    </p:spTree>
    <p:extLst>
      <p:ext uri="{BB962C8B-B14F-4D97-AF65-F5344CB8AC3E}">
        <p14:creationId xmlns:p14="http://schemas.microsoft.com/office/powerpoint/2010/main" xmlns="" val="2294128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8306"/>
            <a:ext cx="7772400" cy="1470025"/>
          </a:xfrm>
        </p:spPr>
        <p:txBody>
          <a:bodyPr>
            <a:normAutofit/>
          </a:bodyPr>
          <a:lstStyle/>
          <a:p>
            <a:r>
              <a:rPr lang="ru-RU" sz="4000" b="1" i="1" dirty="0" smtClean="0">
                <a:solidFill>
                  <a:srgbClr val="FF0000"/>
                </a:solidFill>
              </a:rPr>
              <a:t>Ожидаемые результаты :</a:t>
            </a:r>
            <a:endParaRPr lang="ru-RU" sz="4000" b="1" i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1484784"/>
            <a:ext cx="8136904" cy="1752600"/>
          </a:xfrm>
        </p:spPr>
        <p:txBody>
          <a:bodyPr>
            <a:normAutofit fontScale="25000" lnSpcReduction="20000"/>
          </a:bodyPr>
          <a:lstStyle/>
          <a:p>
            <a:pPr marL="1143000" lvl="0" indent="-1143000" algn="l">
              <a:buFont typeface="Wingdings" pitchFamily="2" charset="2"/>
              <a:buChar char="v"/>
            </a:pPr>
            <a:r>
              <a:rPr lang="ru-RU" sz="11200" b="1" i="1" dirty="0" smtClean="0">
                <a:solidFill>
                  <a:schemeClr val="tx1"/>
                </a:solidFill>
              </a:rPr>
              <a:t>Дети </a:t>
            </a:r>
            <a:r>
              <a:rPr lang="ru-RU" sz="11200" b="1" i="1" dirty="0">
                <a:solidFill>
                  <a:schemeClr val="tx1"/>
                </a:solidFill>
              </a:rPr>
              <a:t>имеют представления о празднике «Новый год</a:t>
            </a:r>
            <a:r>
              <a:rPr lang="ru-RU" sz="11200" b="1" i="1" dirty="0" smtClean="0">
                <a:solidFill>
                  <a:schemeClr val="tx1"/>
                </a:solidFill>
              </a:rPr>
              <a:t>»;</a:t>
            </a:r>
            <a:endParaRPr lang="ru-RU" sz="11200" b="1" i="1" dirty="0">
              <a:solidFill>
                <a:schemeClr val="tx1"/>
              </a:solidFill>
            </a:endParaRPr>
          </a:p>
          <a:p>
            <a:pPr marL="1143000" lvl="0" indent="-1143000" algn="l">
              <a:buFont typeface="Wingdings" pitchFamily="2" charset="2"/>
              <a:buChar char="v"/>
            </a:pPr>
            <a:r>
              <a:rPr lang="ru-RU" sz="11200" b="1" i="1" dirty="0">
                <a:solidFill>
                  <a:schemeClr val="tx1"/>
                </a:solidFill>
              </a:rPr>
              <a:t>Дети имеют представления об обычаях встречи новогоднего праздника, его атрибутики, </a:t>
            </a:r>
            <a:r>
              <a:rPr lang="ru-RU" sz="11200" b="1" i="1" dirty="0" smtClean="0">
                <a:solidFill>
                  <a:schemeClr val="tx1"/>
                </a:solidFill>
              </a:rPr>
              <a:t>персонажах;</a:t>
            </a:r>
          </a:p>
          <a:p>
            <a:pPr marL="1143000" indent="-1143000" algn="l">
              <a:buFont typeface="Wingdings" pitchFamily="2" charset="2"/>
              <a:buChar char="v"/>
            </a:pPr>
            <a:r>
              <a:rPr lang="ru-RU" sz="11200" b="1" i="1" dirty="0">
                <a:solidFill>
                  <a:schemeClr val="tx1"/>
                </a:solidFill>
              </a:rPr>
              <a:t>Дети знают стихи и сказки о зиме;</a:t>
            </a:r>
          </a:p>
          <a:p>
            <a:pPr marL="1143000" lvl="0" indent="-1143000" algn="l">
              <a:buFont typeface="Wingdings" pitchFamily="2" charset="2"/>
              <a:buChar char="v"/>
            </a:pPr>
            <a:r>
              <a:rPr lang="ru-RU" sz="11200" b="1" i="1" dirty="0" smtClean="0">
                <a:solidFill>
                  <a:schemeClr val="tx1"/>
                </a:solidFill>
              </a:rPr>
              <a:t>Дети </a:t>
            </a:r>
            <a:r>
              <a:rPr lang="ru-RU" sz="11200" b="1" i="1" dirty="0">
                <a:solidFill>
                  <a:schemeClr val="tx1"/>
                </a:solidFill>
              </a:rPr>
              <a:t>познакомились с </a:t>
            </a:r>
            <a:r>
              <a:rPr lang="ru-RU" sz="11200" b="1" i="1" dirty="0" smtClean="0">
                <a:solidFill>
                  <a:schemeClr val="tx1"/>
                </a:solidFill>
              </a:rPr>
              <a:t>иллюстрациями и репродукциями по теме;</a:t>
            </a:r>
          </a:p>
          <a:p>
            <a:pPr marL="1143000" lvl="0" indent="-1143000" algn="l">
              <a:buFont typeface="Wingdings" pitchFamily="2" charset="2"/>
              <a:buChar char="v"/>
            </a:pPr>
            <a:r>
              <a:rPr lang="ru-RU" sz="11200" b="1" i="1" dirty="0" smtClean="0">
                <a:solidFill>
                  <a:schemeClr val="tx1"/>
                </a:solidFill>
              </a:rPr>
              <a:t>Через </a:t>
            </a:r>
            <a:r>
              <a:rPr lang="ru-RU" sz="11200" b="1" i="1" dirty="0">
                <a:solidFill>
                  <a:schemeClr val="tx1"/>
                </a:solidFill>
              </a:rPr>
              <a:t>разнообразные виды </a:t>
            </a:r>
            <a:r>
              <a:rPr lang="ru-RU" sz="11200" b="1" i="1" dirty="0" smtClean="0">
                <a:solidFill>
                  <a:schemeClr val="tx1"/>
                </a:solidFill>
              </a:rPr>
              <a:t>деятельности дети расширили и закрепили знания о Новогодних праздниках, о зиме.</a:t>
            </a:r>
            <a:endParaRPr lang="ru-RU" sz="11200" b="1" i="1" dirty="0">
              <a:solidFill>
                <a:schemeClr val="tx1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73703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0"/>
            <a:ext cx="7772400" cy="1470025"/>
          </a:xfrm>
        </p:spPr>
        <p:txBody>
          <a:bodyPr>
            <a:normAutofit/>
          </a:bodyPr>
          <a:lstStyle/>
          <a:p>
            <a:r>
              <a:rPr lang="ru-RU" sz="4000" b="1" i="1" dirty="0">
                <a:solidFill>
                  <a:srgbClr val="FF0000"/>
                </a:solidFill>
              </a:rPr>
              <a:t>Ресурсное обеспечение проекта</a:t>
            </a:r>
            <a:endParaRPr lang="ru-RU" sz="4000" i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692696"/>
            <a:ext cx="6400800" cy="5328592"/>
          </a:xfrm>
        </p:spPr>
        <p:txBody>
          <a:bodyPr>
            <a:normAutofit fontScale="25000" lnSpcReduction="20000"/>
          </a:bodyPr>
          <a:lstStyle/>
          <a:p>
            <a:endParaRPr lang="ru-RU" sz="11200" dirty="0"/>
          </a:p>
          <a:p>
            <a:pPr algn="l"/>
            <a:r>
              <a:rPr lang="ru-RU" sz="6400" b="1" i="1" u="sng" dirty="0">
                <a:solidFill>
                  <a:srgbClr val="FF0000"/>
                </a:solidFill>
              </a:rPr>
              <a:t>Материально-техническое оснащение:</a:t>
            </a:r>
            <a:endParaRPr lang="ru-RU" sz="6400" b="1" i="1" dirty="0">
              <a:solidFill>
                <a:srgbClr val="FF0000"/>
              </a:solidFill>
            </a:endParaRPr>
          </a:p>
          <a:p>
            <a:pPr algn="l"/>
            <a:r>
              <a:rPr lang="ru-RU" sz="6400" b="1" i="1" dirty="0">
                <a:solidFill>
                  <a:schemeClr val="tx1"/>
                </a:solidFill>
              </a:rPr>
              <a:t>• </a:t>
            </a:r>
            <a:r>
              <a:rPr lang="ru-RU" sz="4800" b="1" i="1" dirty="0">
                <a:solidFill>
                  <a:schemeClr val="tx1"/>
                </a:solidFill>
              </a:rPr>
              <a:t>Фотоаппарат, компьютер</a:t>
            </a:r>
          </a:p>
          <a:p>
            <a:pPr algn="l"/>
            <a:r>
              <a:rPr lang="ru-RU" sz="4800" b="1" i="1" dirty="0">
                <a:solidFill>
                  <a:schemeClr val="tx1"/>
                </a:solidFill>
              </a:rPr>
              <a:t>• Набор для детского художественного творчества (ватман, цветная бумага и картон, клей, фломастеры, цветные карандаши, краски)</a:t>
            </a:r>
          </a:p>
          <a:p>
            <a:pPr algn="l"/>
            <a:r>
              <a:rPr lang="ru-RU" sz="4800" b="1" i="1" dirty="0">
                <a:solidFill>
                  <a:schemeClr val="tx1"/>
                </a:solidFill>
              </a:rPr>
              <a:t>• Иллюстрации о празднике Новый год</a:t>
            </a:r>
          </a:p>
          <a:p>
            <a:pPr algn="l"/>
            <a:r>
              <a:rPr lang="ru-RU" sz="4800" b="1" i="1" dirty="0">
                <a:solidFill>
                  <a:schemeClr val="tx1"/>
                </a:solidFill>
              </a:rPr>
              <a:t>• Новогоднее украшение</a:t>
            </a:r>
          </a:p>
          <a:p>
            <a:pPr algn="l"/>
            <a:r>
              <a:rPr lang="ru-RU" sz="4800" b="1" i="1" dirty="0">
                <a:solidFill>
                  <a:schemeClr val="tx1"/>
                </a:solidFill>
              </a:rPr>
              <a:t>• Схема плана проекта</a:t>
            </a:r>
          </a:p>
          <a:p>
            <a:pPr algn="l"/>
            <a:r>
              <a:rPr lang="ru-RU" sz="4800" b="1" i="1" dirty="0">
                <a:solidFill>
                  <a:schemeClr val="tx1"/>
                </a:solidFill>
              </a:rPr>
              <a:t>• Подбор художественных произведений (сказки про зиму и Новый год)</a:t>
            </a:r>
          </a:p>
          <a:p>
            <a:pPr algn="l"/>
            <a:r>
              <a:rPr lang="ru-RU" sz="4800" b="1" i="1" u="sng" dirty="0">
                <a:solidFill>
                  <a:srgbClr val="FF0000"/>
                </a:solidFill>
              </a:rPr>
              <a:t>Методические пособия</a:t>
            </a:r>
            <a:r>
              <a:rPr lang="ru-RU" sz="4800" b="1" i="1" dirty="0" smtClean="0">
                <a:solidFill>
                  <a:srgbClr val="FF0000"/>
                </a:solidFill>
              </a:rPr>
              <a:t>:</a:t>
            </a:r>
          </a:p>
          <a:p>
            <a:pPr algn="l"/>
            <a:endParaRPr lang="ru-RU" sz="4800" b="1" i="1" dirty="0">
              <a:solidFill>
                <a:srgbClr val="FF0000"/>
              </a:solidFill>
            </a:endParaRPr>
          </a:p>
          <a:p>
            <a:pPr lvl="0" algn="l"/>
            <a:r>
              <a:rPr lang="ru-RU" sz="4800" b="1" i="1" dirty="0">
                <a:solidFill>
                  <a:schemeClr val="tx1"/>
                </a:solidFill>
              </a:rPr>
              <a:t>Сборник загадок, стихов, сказок и рассказов о зиме и Новогоднем празднике.</a:t>
            </a:r>
          </a:p>
          <a:p>
            <a:pPr lvl="0" algn="l"/>
            <a:r>
              <a:rPr lang="ru-RU" sz="4800" b="1" i="1" dirty="0">
                <a:solidFill>
                  <a:schemeClr val="tx1"/>
                </a:solidFill>
              </a:rPr>
              <a:t>Конспекты организованной деятельности с </a:t>
            </a:r>
            <a:r>
              <a:rPr lang="ru-RU" sz="4800" b="1" i="1" u="sng" dirty="0">
                <a:solidFill>
                  <a:schemeClr val="tx1"/>
                </a:solidFill>
              </a:rPr>
              <a:t>детьми</a:t>
            </a:r>
            <a:r>
              <a:rPr lang="ru-RU" sz="4800" b="1" i="1" dirty="0">
                <a:solidFill>
                  <a:schemeClr val="tx1"/>
                </a:solidFill>
              </a:rPr>
              <a:t> </a:t>
            </a:r>
          </a:p>
          <a:p>
            <a:pPr lvl="0" algn="l"/>
            <a:r>
              <a:rPr lang="ru-RU" sz="4800" b="1" i="1" dirty="0">
                <a:solidFill>
                  <a:schemeClr val="tx1"/>
                </a:solidFill>
              </a:rPr>
              <a:t>Кузнецова Е. В. Развитие речи. Сценарии занятий.  М. ТЦ Сфера </a:t>
            </a:r>
          </a:p>
          <a:p>
            <a:pPr lvl="0" algn="l"/>
            <a:r>
              <a:rPr lang="ru-RU" sz="4800" b="1" i="1" dirty="0" err="1">
                <a:solidFill>
                  <a:schemeClr val="tx1"/>
                </a:solidFill>
              </a:rPr>
              <a:t>Гуськова</a:t>
            </a:r>
            <a:r>
              <a:rPr lang="ru-RU" sz="4800" b="1" i="1" dirty="0">
                <a:solidFill>
                  <a:schemeClr val="tx1"/>
                </a:solidFill>
              </a:rPr>
              <a:t> А. А. мультфильмы в детском саду. Работа по лексическим темам. ТЦ Сфера 2010</a:t>
            </a:r>
          </a:p>
          <a:p>
            <a:pPr lvl="0" algn="l"/>
            <a:r>
              <a:rPr lang="ru-RU" sz="4800" b="1" i="1" dirty="0">
                <a:solidFill>
                  <a:schemeClr val="tx1"/>
                </a:solidFill>
              </a:rPr>
              <a:t>Лыкова И. А. Изобразительная деятельность в детском саду. Средняя группа. – </a:t>
            </a:r>
            <a:r>
              <a:rPr lang="ru-RU" sz="4800" b="1" i="1" dirty="0" err="1">
                <a:solidFill>
                  <a:schemeClr val="tx1"/>
                </a:solidFill>
              </a:rPr>
              <a:t>М.:Карапуз-Дидактика</a:t>
            </a:r>
            <a:r>
              <a:rPr lang="ru-RU" sz="4800" b="1" i="1" dirty="0">
                <a:solidFill>
                  <a:schemeClr val="tx1"/>
                </a:solidFill>
              </a:rPr>
              <a:t>, 2007.</a:t>
            </a:r>
          </a:p>
          <a:p>
            <a:pPr lvl="0" algn="l"/>
            <a:r>
              <a:rPr lang="ru-RU" sz="4800" b="1" i="1" dirty="0">
                <a:solidFill>
                  <a:schemeClr val="tx1"/>
                </a:solidFill>
              </a:rPr>
              <a:t>Ушакова О. С. Ознакомление дошкольников с литературой и развитие речи: Методическое пособие. – М.:ТЦ Сфера, 2013.</a:t>
            </a:r>
          </a:p>
          <a:p>
            <a:pPr lvl="0" algn="l"/>
            <a:r>
              <a:rPr lang="ru-RU" sz="4800" b="1" i="1" dirty="0">
                <a:solidFill>
                  <a:schemeClr val="tx1"/>
                </a:solidFill>
              </a:rPr>
              <a:t>Т. Г. </a:t>
            </a:r>
            <a:r>
              <a:rPr lang="ru-RU" sz="4800" b="1" i="1" dirty="0" err="1">
                <a:solidFill>
                  <a:schemeClr val="tx1"/>
                </a:solidFill>
              </a:rPr>
              <a:t>Гризик</a:t>
            </a:r>
            <a:r>
              <a:rPr lang="ru-RU" sz="4800" b="1" i="1" dirty="0">
                <a:solidFill>
                  <a:schemeClr val="tx1"/>
                </a:solidFill>
              </a:rPr>
              <a:t> «Познаю мир»</a:t>
            </a:r>
          </a:p>
          <a:p>
            <a:pPr lvl="0" algn="l"/>
            <a:r>
              <a:rPr lang="ru-RU" sz="4800" b="1" i="1" dirty="0" err="1">
                <a:solidFill>
                  <a:schemeClr val="tx1"/>
                </a:solidFill>
              </a:rPr>
              <a:t>Дыбина</a:t>
            </a:r>
            <a:r>
              <a:rPr lang="ru-RU" sz="4800" b="1" i="1" dirty="0">
                <a:solidFill>
                  <a:schemeClr val="tx1"/>
                </a:solidFill>
              </a:rPr>
              <a:t> О. В. Ребёнок и окружающий мир. Программа и методические рекомендации. – М.:</a:t>
            </a:r>
            <a:r>
              <a:rPr lang="ru-RU" sz="4800" b="1" i="1" dirty="0" err="1">
                <a:solidFill>
                  <a:schemeClr val="tx1"/>
                </a:solidFill>
              </a:rPr>
              <a:t>Мозайка</a:t>
            </a:r>
            <a:r>
              <a:rPr lang="ru-RU" sz="4800" b="1" i="1" dirty="0">
                <a:solidFill>
                  <a:schemeClr val="tx1"/>
                </a:solidFill>
              </a:rPr>
              <a:t> – Синтез, 2005.</a:t>
            </a:r>
          </a:p>
          <a:p>
            <a:pPr lvl="0" algn="l"/>
            <a:r>
              <a:rPr lang="ru-RU" sz="4800" b="1" i="1" dirty="0">
                <a:solidFill>
                  <a:schemeClr val="tx1"/>
                </a:solidFill>
              </a:rPr>
              <a:t>В. А. </a:t>
            </a:r>
            <a:r>
              <a:rPr lang="ru-RU" sz="4800" b="1" i="1" dirty="0" err="1">
                <a:solidFill>
                  <a:schemeClr val="tx1"/>
                </a:solidFill>
              </a:rPr>
              <a:t>Деркунская</a:t>
            </a:r>
            <a:r>
              <a:rPr lang="ru-RU" sz="4800" b="1" i="1" dirty="0">
                <a:solidFill>
                  <a:schemeClr val="tx1"/>
                </a:solidFill>
              </a:rPr>
              <a:t> Проектная деятельность дошкольников, учебно-методическое пособие, Москва,2012г.</a:t>
            </a:r>
          </a:p>
          <a:p>
            <a:pPr lvl="0" algn="l"/>
            <a:r>
              <a:rPr lang="ru-RU" sz="4800" b="1" i="1" dirty="0" err="1">
                <a:solidFill>
                  <a:schemeClr val="tx1"/>
                </a:solidFill>
              </a:rPr>
              <a:t>Куцакова</a:t>
            </a:r>
            <a:r>
              <a:rPr lang="ru-RU" sz="4800" b="1" i="1" dirty="0">
                <a:solidFill>
                  <a:schemeClr val="tx1"/>
                </a:solidFill>
              </a:rPr>
              <a:t> Л. В. Конструирование и ручной труд в детском саду. Пособие для воспитателя детского сада. – М.: «Просвещение», 1990.</a:t>
            </a:r>
          </a:p>
          <a:p>
            <a:pPr lvl="0" algn="l"/>
            <a:r>
              <a:rPr lang="ru-RU" sz="4800" b="1" i="1" dirty="0">
                <a:solidFill>
                  <a:schemeClr val="tx1"/>
                </a:solidFill>
              </a:rPr>
              <a:t>Ушакова У. М., Струнина Е. М. Развитие речи детей 4-5 лет: программа, методические рекомендации, конспекты занятий, игр и упражнения. М: </a:t>
            </a:r>
            <a:r>
              <a:rPr lang="ru-RU" sz="4800" b="1" i="1" dirty="0" err="1">
                <a:solidFill>
                  <a:schemeClr val="tx1"/>
                </a:solidFill>
              </a:rPr>
              <a:t>Вентана</a:t>
            </a:r>
            <a:r>
              <a:rPr lang="ru-RU" sz="4800" b="1" i="1" dirty="0">
                <a:solidFill>
                  <a:schemeClr val="tx1"/>
                </a:solidFill>
              </a:rPr>
              <a:t> – Граф, 2010.</a:t>
            </a:r>
          </a:p>
          <a:p>
            <a:pPr algn="l"/>
            <a:endParaRPr lang="ru-RU" sz="6400" b="1" dirty="0">
              <a:solidFill>
                <a:schemeClr val="tx1"/>
              </a:solidFill>
            </a:endParaRPr>
          </a:p>
          <a:p>
            <a:pPr algn="l"/>
            <a:endParaRPr lang="ru-RU" sz="6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4488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1412776"/>
            <a:ext cx="7772400" cy="504056"/>
          </a:xfrm>
        </p:spPr>
        <p:txBody>
          <a:bodyPr>
            <a:noAutofit/>
          </a:bodyPr>
          <a:lstStyle/>
          <a:p>
            <a:r>
              <a:rPr lang="ru-RU" sz="4000" b="1" i="1" dirty="0" smtClean="0">
                <a:solidFill>
                  <a:srgbClr val="FF0000"/>
                </a:solidFill>
              </a:rPr>
              <a:t>Этапы работы над проектом</a:t>
            </a:r>
            <a:r>
              <a:rPr lang="en-US" sz="4000" b="1" i="1" dirty="0" smtClean="0">
                <a:solidFill>
                  <a:srgbClr val="FF0000"/>
                </a:solidFill>
              </a:rPr>
              <a:t>:</a:t>
            </a:r>
            <a:endParaRPr lang="ru-RU" sz="4000" b="1" i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1916832"/>
            <a:ext cx="6400800" cy="3865984"/>
          </a:xfrm>
        </p:spPr>
        <p:txBody>
          <a:bodyPr>
            <a:noAutofit/>
          </a:bodyPr>
          <a:lstStyle/>
          <a:p>
            <a:pPr algn="l"/>
            <a:r>
              <a:rPr lang="ru-RU" sz="1800" b="1" i="1" dirty="0" smtClean="0">
                <a:solidFill>
                  <a:srgbClr val="FF0000"/>
                </a:solidFill>
              </a:rPr>
              <a:t>Подготовительный </a:t>
            </a:r>
            <a:r>
              <a:rPr lang="ru-RU" sz="1800" b="1" i="1" dirty="0">
                <a:solidFill>
                  <a:srgbClr val="FF0000"/>
                </a:solidFill>
              </a:rPr>
              <a:t>этап.</a:t>
            </a:r>
          </a:p>
          <a:p>
            <a:pPr algn="l"/>
            <a:r>
              <a:rPr lang="ru-RU" sz="1800" b="1" i="1" dirty="0">
                <a:solidFill>
                  <a:schemeClr val="tx1"/>
                </a:solidFill>
              </a:rPr>
              <a:t> Определение цели и задач проекта. Составление плана основного этапа. </a:t>
            </a:r>
          </a:p>
          <a:p>
            <a:pPr algn="l"/>
            <a:r>
              <a:rPr lang="ru-RU" sz="1800" b="1" i="1" dirty="0">
                <a:solidFill>
                  <a:srgbClr val="FF0000"/>
                </a:solidFill>
              </a:rPr>
              <a:t>Основной этап.</a:t>
            </a:r>
          </a:p>
          <a:p>
            <a:pPr algn="l"/>
            <a:r>
              <a:rPr lang="ru-RU" sz="1800" b="1" i="1" dirty="0">
                <a:solidFill>
                  <a:schemeClr val="tx1"/>
                </a:solidFill>
              </a:rPr>
              <a:t>Чтение с детьми стихотворений о зиме. Беседы с детьми о предстоящем празднике. Совместная деятельность с детьми. Оповещение родителей о предстоящей выставке. Индивидуальные консультации родителей по изготовлению поделок. </a:t>
            </a:r>
          </a:p>
          <a:p>
            <a:pPr algn="l"/>
            <a:r>
              <a:rPr lang="ru-RU" sz="1800" b="1" i="1" dirty="0">
                <a:solidFill>
                  <a:srgbClr val="FF0000"/>
                </a:solidFill>
              </a:rPr>
              <a:t>Завершающий этап. </a:t>
            </a:r>
          </a:p>
          <a:p>
            <a:pPr algn="l"/>
            <a:r>
              <a:rPr lang="ru-RU" sz="1800" b="1" i="1" dirty="0">
                <a:solidFill>
                  <a:schemeClr val="tx1"/>
                </a:solidFill>
              </a:rPr>
              <a:t>Оформление выставки «Волшебный Новый год» </a:t>
            </a:r>
          </a:p>
          <a:p>
            <a:pPr algn="l"/>
            <a:r>
              <a:rPr lang="ru-RU" sz="1800" b="1" i="1" dirty="0">
                <a:solidFill>
                  <a:schemeClr val="tx1"/>
                </a:solidFill>
              </a:rPr>
              <a:t>Проведение Новогоднего праздника. </a:t>
            </a:r>
          </a:p>
          <a:p>
            <a:pPr algn="l"/>
            <a:r>
              <a:rPr lang="ru-RU" sz="1800" b="1" i="1" dirty="0">
                <a:solidFill>
                  <a:schemeClr val="tx1"/>
                </a:solidFill>
              </a:rPr>
              <a:t>Вручение грамот участникам выставки.</a:t>
            </a:r>
          </a:p>
          <a:p>
            <a:pPr algn="l"/>
            <a:r>
              <a:rPr lang="ru-RU" sz="1800" b="1" i="1" dirty="0">
                <a:solidFill>
                  <a:schemeClr val="tx1"/>
                </a:solidFill>
              </a:rPr>
              <a:t> </a:t>
            </a:r>
          </a:p>
          <a:p>
            <a:pPr algn="l"/>
            <a:endParaRPr lang="ru-RU" sz="1800" b="1" i="1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9734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481</TotalTime>
  <Words>1186</Words>
  <Application>Microsoft Office PowerPoint</Application>
  <PresentationFormat>Экран (4:3)</PresentationFormat>
  <Paragraphs>108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Проект  «МЫ ВСТРЕЧАЕМ НОВЫЙ ГОД»</vt:lpstr>
      <vt:lpstr>Слайд 2</vt:lpstr>
      <vt:lpstr>        Интеграция образовательных областей: социально-коммуникативное развитие познавательное развитие речевое развитие художественно-эстетическое развитие физическое развитие</vt:lpstr>
      <vt:lpstr>Слайд 4</vt:lpstr>
      <vt:lpstr>   Цель проекта</vt:lpstr>
      <vt:lpstr>Задачи проекта</vt:lpstr>
      <vt:lpstr>Ожидаемые результаты :</vt:lpstr>
      <vt:lpstr>Ресурсное обеспечение проекта</vt:lpstr>
      <vt:lpstr>Этапы работы над проектом: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 Выставка работ «Волшебный  Новый год». </vt:lpstr>
      <vt:lpstr>   Подготовка костюмов к новогоднему празднику. Проведение новогоднего праздника «Новый год ». </vt:lpstr>
      <vt:lpstr>Слайд 24</vt:lpstr>
      <vt:lpstr>Слайд 25</vt:lpstr>
      <vt:lpstr> 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WSA</dc:creator>
  <cp:lastModifiedBy>пк</cp:lastModifiedBy>
  <cp:revision>40</cp:revision>
  <dcterms:created xsi:type="dcterms:W3CDTF">2015-12-09T11:28:11Z</dcterms:created>
  <dcterms:modified xsi:type="dcterms:W3CDTF">2018-01-22T10:52:30Z</dcterms:modified>
</cp:coreProperties>
</file>