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256" r:id="rId2"/>
    <p:sldId id="276" r:id="rId3"/>
    <p:sldId id="321" r:id="rId4"/>
    <p:sldId id="322" r:id="rId5"/>
    <p:sldId id="324" r:id="rId6"/>
    <p:sldId id="262" r:id="rId7"/>
    <p:sldId id="281" r:id="rId8"/>
    <p:sldId id="263" r:id="rId9"/>
    <p:sldId id="283" r:id="rId10"/>
    <p:sldId id="325" r:id="rId11"/>
    <p:sldId id="326" r:id="rId12"/>
    <p:sldId id="330" r:id="rId13"/>
    <p:sldId id="331" r:id="rId14"/>
    <p:sldId id="334" r:id="rId15"/>
    <p:sldId id="336" r:id="rId16"/>
    <p:sldId id="337" r:id="rId17"/>
    <p:sldId id="339" r:id="rId18"/>
    <p:sldId id="345" r:id="rId19"/>
    <p:sldId id="346" r:id="rId20"/>
    <p:sldId id="348" r:id="rId21"/>
    <p:sldId id="358" r:id="rId22"/>
    <p:sldId id="359" r:id="rId23"/>
    <p:sldId id="351" r:id="rId24"/>
    <p:sldId id="352" r:id="rId25"/>
    <p:sldId id="353" r:id="rId26"/>
    <p:sldId id="280" r:id="rId27"/>
    <p:sldId id="356" r:id="rId28"/>
    <p:sldId id="355" r:id="rId29"/>
    <p:sldId id="27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0FED8"/>
    <a:srgbClr val="FF9933"/>
    <a:srgbClr val="FFCC66"/>
    <a:srgbClr val="5B50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43" autoAdjust="0"/>
  </p:normalViewPr>
  <p:slideViewPr>
    <p:cSldViewPr>
      <p:cViewPr varScale="1">
        <p:scale>
          <a:sx n="75" d="100"/>
          <a:sy n="75" d="100"/>
        </p:scale>
        <p:origin x="-16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26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DCCDF1-0070-48F0-B444-2EBC8BD821F0}" type="datetimeFigureOut">
              <a:rPr lang="en-US"/>
              <a:pPr>
                <a:defRPr/>
              </a:pPr>
              <a:t>3/11/2018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36047E-5DA7-4B78-AF8A-BF7129A0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23B2E8-A86B-47E8-9765-9071BDFBF6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A736B0-1564-4AE1-B5FF-4E3A0B3C30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6FBEAE-8707-4DE5-8512-6F3ABD5657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4B0D04-F482-4630-8D53-B75ABBAFB8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6047E-5DA7-4B78-AF8A-BF7129A0B3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4FACF-8318-4B69-B076-82209C4748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766331-40E6-42FC-AAD5-0320DC925A1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6E5001FE-B415-490B-94A2-9DCEB71E1672}" type="datetimeFigureOut">
              <a:rPr lang="en-US"/>
              <a:pPr>
                <a:defRPr/>
              </a:pPr>
              <a:t>3/11/2018</a:t>
            </a:fld>
            <a:endParaRPr lang="en-US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D4074A-1600-487D-B11E-AE2F2BE84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722A-C8F8-4FC9-9DD8-17CC4147A769}" type="datetimeFigureOut">
              <a:rPr lang="en-US"/>
              <a:pPr>
                <a:defRPr/>
              </a:pPr>
              <a:t>3/11/2018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24293-8148-4E85-80D4-399D88088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E8F1-9A1B-4400-9EFE-989A7FD7E6F5}" type="datetimeFigureOut">
              <a:rPr lang="en-US"/>
              <a:pPr>
                <a:defRPr/>
              </a:pPr>
              <a:t>3/11/2018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30994-2BB1-4A3A-A5A1-50CF2F7B3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BE36-12C1-4D1F-B445-A3DA0C4862A4}" type="datetimeFigureOut">
              <a:rPr lang="en-US"/>
              <a:pPr>
                <a:defRPr/>
              </a:pPr>
              <a:t>3/11/2018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E7666-1C7D-4F45-A409-E4801C280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E1009-9744-4190-AEF0-44499F66BE32}" type="datetimeFigureOut">
              <a:rPr lang="en-US"/>
              <a:pPr>
                <a:defRPr/>
              </a:pPr>
              <a:t>3/11/2018</a:t>
            </a:fld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001F6-614D-4F48-B48B-DCC02DB4A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CFD67-86BE-4D5D-A922-059AEE2D05F7}" type="datetimeFigureOut">
              <a:rPr lang="en-US"/>
              <a:pPr>
                <a:defRPr/>
              </a:pPr>
              <a:t>3/11/2018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C7487-BBD5-4CAB-8870-70F438D17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582D6-7BDF-4212-8A4F-69350890E108}" type="datetimeFigureOut">
              <a:rPr lang="en-US"/>
              <a:pPr>
                <a:defRPr/>
              </a:pPr>
              <a:t>3/11/2018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2DB7568-F4D3-44C9-9F72-03D2C3885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ADE5-D397-4CC7-BAEF-205E26DF1174}" type="datetimeFigureOut">
              <a:rPr lang="en-US"/>
              <a:pPr>
                <a:defRPr/>
              </a:pPr>
              <a:t>3/11/2018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9F15C-9C40-4E14-B0D3-3664A78BD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BE50B-AA0E-4781-AF81-C34B29C56F2C}" type="datetimeFigureOut">
              <a:rPr lang="en-US"/>
              <a:pPr>
                <a:defRPr/>
              </a:pPr>
              <a:t>3/11/2018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E47F0-F492-4496-B444-6E34E2883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3AF9AE8-54DC-4406-80EC-9A5CCBC48E35}" type="datetimeFigureOut">
              <a:rPr lang="en-US"/>
              <a:pPr>
                <a:defRPr/>
              </a:pPr>
              <a:t>3/11/2018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00FB000-98F6-4042-BBBE-9902A6171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3F0AED6-206A-4AF5-99E5-DE6CC4F46D0A}" type="datetimeFigureOut">
              <a:rPr lang="en-US"/>
              <a:pPr>
                <a:defRPr/>
              </a:pPr>
              <a:t>3/11/2018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04774090-8EF2-4DE8-8F4B-F49EA27B7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49CDD2-C967-43EA-A604-32FE17D45C1E}" type="datetimeFigureOut">
              <a:rPr lang="en-US"/>
              <a:pPr>
                <a:defRPr/>
              </a:pPr>
              <a:t>3/11/2018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B0DA21-C0C1-4D11-8F20-B7A3F765E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18" r:id="rId4"/>
    <p:sldLayoutId id="2147483822" r:id="rId5"/>
    <p:sldLayoutId id="2147483817" r:id="rId6"/>
    <p:sldLayoutId id="2147483816" r:id="rId7"/>
    <p:sldLayoutId id="2147483823" r:id="rId8"/>
    <p:sldLayoutId id="2147483824" r:id="rId9"/>
    <p:sldLayoutId id="2147483815" r:id="rId10"/>
    <p:sldLayoutId id="2147483814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0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714356"/>
            <a:ext cx="8062912" cy="54292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42938" y="188640"/>
            <a:ext cx="7643812" cy="2376264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</a:rPr>
              <a:t>«Мы живем в России»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Arial Black" pitchFamily="34" charset="0"/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3491880" y="2852937"/>
            <a:ext cx="5256584" cy="2736303"/>
          </a:xfrm>
          <a:prstGeom prst="verticalScroll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4355976" y="3501008"/>
            <a:ext cx="33123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ea typeface="Constantia" pitchFamily="18" charset="0"/>
                <a:cs typeface="Arial" pitchFamily="34" charset="0"/>
              </a:rPr>
              <a:t>Проект по патриотическому воспитанию для детей старшего дошкольного возраста</a:t>
            </a:r>
          </a:p>
        </p:txBody>
      </p:sp>
      <p:pic>
        <p:nvPicPr>
          <p:cNvPr id="7" name="Picture 2" descr="http://im4-tub.yandex.net/i?id=380339477-46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564904"/>
            <a:ext cx="20589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39"/>
            <a:ext cx="8280920" cy="1440161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accent1"/>
                </a:solidFill>
                <a:latin typeface="Arial Black" pitchFamily="34" charset="0"/>
              </a:rPr>
              <a:t>1 сентября - День знаний</a:t>
            </a:r>
            <a:br>
              <a:rPr lang="ru-RU" sz="3600" i="1" dirty="0" smtClean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sz="3600" i="1" dirty="0" smtClean="0">
                <a:solidFill>
                  <a:schemeClr val="accent1"/>
                </a:solidFill>
                <a:latin typeface="Arial Black" pitchFamily="34" charset="0"/>
              </a:rPr>
              <a:t>Посещение школьной линейки</a:t>
            </a:r>
            <a:endParaRPr lang="ru-RU" sz="36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&amp;Fcy;&amp;ocy;&amp;tcy;&amp;ocy; &amp;shcy;&amp;kcy;&amp;ocy;&amp;lcy;&amp;ycy; &amp;yacy;&amp;rcy;&amp;ocy;&amp;scy;&amp;lcy;&amp;acy;&amp;vcy;&amp;lcy;&amp;yacy; 7"/>
          <p:cNvPicPr/>
          <p:nvPr/>
        </p:nvPicPr>
        <p:blipFill>
          <a:blip r:embed="rId2" cstate="print"/>
          <a:srcRect t="14826" b="8139"/>
          <a:stretch>
            <a:fillRect/>
          </a:stretch>
        </p:blipFill>
        <p:spPr bwMode="auto">
          <a:xfrm>
            <a:off x="1979712" y="1916832"/>
            <a:ext cx="48965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5085184"/>
            <a:ext cx="4014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Покорим вершины знаний</a:t>
            </a:r>
          </a:p>
          <a:p>
            <a:r>
              <a:rPr lang="ru-RU" dirty="0" smtClean="0"/>
              <a:t>И друзей приобретем.</a:t>
            </a:r>
            <a:br>
              <a:rPr lang="ru-RU" dirty="0" smtClean="0"/>
            </a:br>
            <a:r>
              <a:rPr lang="ru-RU" dirty="0" smtClean="0"/>
              <a:t>В мир наук с учителями</a:t>
            </a:r>
            <a:br>
              <a:rPr lang="ru-RU" dirty="0" smtClean="0"/>
            </a:br>
            <a:r>
              <a:rPr lang="ru-RU" dirty="0" smtClean="0"/>
              <a:t>Дружно за руки войдем.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7055792" cy="72008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Наш любимый детский сад</a:t>
            </a:r>
            <a:endParaRPr lang="ru-RU" sz="3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ЛЕНА\Все по патр восп\фОТО ОТ насти патриотическое воспитание\IMG_56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49685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39752" y="4797152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Я люблю свой детский сад</a:t>
            </a:r>
            <a:br>
              <a:rPr lang="ru-RU" dirty="0" smtClean="0"/>
            </a:br>
            <a:r>
              <a:rPr lang="ru-RU" dirty="0" smtClean="0"/>
              <a:t>        В нем полным-полно ребят.</a:t>
            </a:r>
            <a:br>
              <a:rPr lang="ru-RU" dirty="0" smtClean="0"/>
            </a:br>
            <a:r>
              <a:rPr lang="ru-RU" dirty="0" smtClean="0"/>
              <a:t>        Раз, два, три, четыре, пять…</a:t>
            </a:r>
            <a:br>
              <a:rPr lang="ru-RU" dirty="0" smtClean="0"/>
            </a:br>
            <a:r>
              <a:rPr lang="ru-RU" dirty="0" smtClean="0"/>
              <a:t>        Жаль, что всех не сосчитать.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5327600" cy="57606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Моя семья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P_20170125_072911.jpg"/>
          <p:cNvPicPr>
            <a:picLocks noGrp="1"/>
          </p:cNvPicPr>
          <p:nvPr>
            <p:ph type="pic" idx="4294967295"/>
          </p:nvPr>
        </p:nvPicPr>
        <p:blipFill>
          <a:blip r:embed="rId2" cstate="print"/>
          <a:srcRect l="12448" r="12448"/>
          <a:stretch>
            <a:fillRect/>
          </a:stretch>
        </p:blipFill>
        <p:spPr bwMode="auto">
          <a:xfrm>
            <a:off x="1907704" y="980728"/>
            <a:ext cx="55458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99792" y="5013176"/>
            <a:ext cx="4158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 расскажу вам о семье своей…</a:t>
            </a:r>
          </a:p>
          <a:p>
            <a:r>
              <a:rPr lang="ru-RU" dirty="0" smtClean="0"/>
              <a:t>У мамы с папой двое нас детей:</a:t>
            </a:r>
          </a:p>
          <a:p>
            <a:r>
              <a:rPr lang="ru-RU" dirty="0" smtClean="0"/>
              <a:t>Я и моя сестра Анастасия.</a:t>
            </a:r>
          </a:p>
          <a:p>
            <a:r>
              <a:rPr lang="ru-RU" dirty="0" smtClean="0"/>
              <a:t>Нет никого сестры моей красивей!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"/>
            <a:ext cx="6191696" cy="62068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Дом, улица, адрес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P_20170125_072844.jpg"/>
          <p:cNvPicPr>
            <a:picLocks noGrp="1"/>
          </p:cNvPicPr>
          <p:nvPr>
            <p:ph type="pic" idx="4294967295"/>
          </p:nvPr>
        </p:nvPicPr>
        <p:blipFill>
          <a:blip r:embed="rId3" cstate="print"/>
          <a:srcRect l="12363" r="12363"/>
          <a:stretch>
            <a:fillRect/>
          </a:stretch>
        </p:blipFill>
        <p:spPr bwMode="auto">
          <a:xfrm>
            <a:off x="899592" y="4077072"/>
            <a:ext cx="3384376" cy="259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32040" y="4365104"/>
            <a:ext cx="2880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Дошкольные, лечебные,</a:t>
            </a:r>
          </a:p>
          <a:p>
            <a:r>
              <a:rPr lang="ru-RU" dirty="0" smtClean="0"/>
              <a:t>Торговые, учебные,</a:t>
            </a:r>
          </a:p>
          <a:p>
            <a:r>
              <a:rPr lang="ru-RU" dirty="0" smtClean="0"/>
              <a:t>Театры и жилые</a:t>
            </a:r>
          </a:p>
          <a:p>
            <a:r>
              <a:rPr lang="ru-RU" dirty="0" smtClean="0"/>
              <a:t>Красивые такие!</a:t>
            </a:r>
          </a:p>
          <a:p>
            <a:r>
              <a:rPr lang="ru-RU" dirty="0" smtClean="0"/>
              <a:t>Полезные, прекрасные –</a:t>
            </a:r>
          </a:p>
          <a:p>
            <a:r>
              <a:rPr lang="ru-RU" dirty="0" smtClean="0"/>
              <a:t>Дома бывают разные.</a:t>
            </a:r>
            <a:endParaRPr lang="ru-RU" dirty="0"/>
          </a:p>
        </p:txBody>
      </p:sp>
      <p:pic>
        <p:nvPicPr>
          <p:cNvPr id="1026" name="Picture 2" descr="C:\Users\Админ\Desktop\20161019_184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20688"/>
            <a:ext cx="734481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16631"/>
            <a:ext cx="7559848" cy="50405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Мы – </a:t>
            </a:r>
            <a:r>
              <a:rPr lang="ru-RU" sz="3200" b="1" dirty="0" err="1" smtClean="0"/>
              <a:t>ярославцы</a:t>
            </a:r>
            <a:r>
              <a:rPr lang="ru-RU" sz="3200" b="1" dirty="0" smtClean="0"/>
              <a:t>.  Символ города.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844824"/>
            <a:ext cx="8062912" cy="1656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D:\ЛЕНА\Все по патр восп\фото\P_20170123_141434.jpg"/>
          <p:cNvPicPr/>
          <p:nvPr/>
        </p:nvPicPr>
        <p:blipFill>
          <a:blip r:embed="rId2" cstate="print"/>
          <a:srcRect t="15937" b="12084"/>
          <a:stretch>
            <a:fillRect/>
          </a:stretch>
        </p:blipFill>
        <p:spPr bwMode="auto">
          <a:xfrm>
            <a:off x="1259632" y="3212976"/>
            <a:ext cx="2592288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ЛЕНА\Все по работе\Фото и видео группа 9\Средняя Работы НОД  2016-2017\День победы и герб Ярославля.jpg"/>
          <p:cNvPicPr/>
          <p:nvPr/>
        </p:nvPicPr>
        <p:blipFill>
          <a:blip r:embed="rId3" cstate="print"/>
          <a:srcRect l="5878" t="72863" r="5805"/>
          <a:stretch>
            <a:fillRect/>
          </a:stretch>
        </p:blipFill>
        <p:spPr bwMode="auto">
          <a:xfrm>
            <a:off x="1115616" y="764704"/>
            <a:ext cx="71287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99992" y="3933056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Символ города на флаге.</a:t>
            </a:r>
          </a:p>
          <a:p>
            <a:r>
              <a:rPr lang="ru-RU" dirty="0" smtClean="0"/>
              <a:t>Побежденный, тот медведь.</a:t>
            </a:r>
          </a:p>
          <a:p>
            <a:r>
              <a:rPr lang="ru-RU" dirty="0" smtClean="0"/>
              <a:t>Держит он секиру в лапе.</a:t>
            </a:r>
          </a:p>
          <a:p>
            <a:r>
              <a:rPr lang="ru-RU" dirty="0" smtClean="0"/>
              <a:t>И стоит из века, в век.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0"/>
            <a:ext cx="7415832" cy="155679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Растительный и животный мир Ярославской области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Админ\Desktop\IMG_7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3528392" cy="2716665"/>
          </a:xfrm>
          <a:prstGeom prst="rect">
            <a:avLst/>
          </a:prstGeom>
          <a:noFill/>
        </p:spPr>
      </p:pic>
      <p:pic>
        <p:nvPicPr>
          <p:cNvPr id="5" name="Рисунок 4" descr="D:\ЛЕНА\Все по патр восп\фото\P_20170123_142707.jpg"/>
          <p:cNvPicPr/>
          <p:nvPr/>
        </p:nvPicPr>
        <p:blipFill>
          <a:blip r:embed="rId3" cstate="print"/>
          <a:srcRect t="10021" r="8619" b="11846"/>
          <a:stretch>
            <a:fillRect/>
          </a:stretch>
        </p:blipFill>
        <p:spPr bwMode="auto">
          <a:xfrm>
            <a:off x="1043608" y="836712"/>
            <a:ext cx="24482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Админ\Desktop\IMG_7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221088"/>
            <a:ext cx="2088232" cy="2304256"/>
          </a:xfrm>
          <a:prstGeom prst="rect">
            <a:avLst/>
          </a:prstGeom>
          <a:noFill/>
        </p:spPr>
      </p:pic>
      <p:pic>
        <p:nvPicPr>
          <p:cNvPr id="7" name="Picture 2" descr="C:\Users\Админ\Desktop\IMG_8097.JPG"/>
          <p:cNvPicPr>
            <a:picLocks noChangeAspect="1" noChangeArrowheads="1"/>
          </p:cNvPicPr>
          <p:nvPr/>
        </p:nvPicPr>
        <p:blipFill>
          <a:blip r:embed="rId5" cstate="print"/>
          <a:srcRect t="130" b="130"/>
          <a:stretch>
            <a:fillRect/>
          </a:stretch>
        </p:blipFill>
        <p:spPr bwMode="auto">
          <a:xfrm>
            <a:off x="1115616" y="4365104"/>
            <a:ext cx="2735766" cy="204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1"/>
            <a:ext cx="5544616" cy="108011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Праздник осени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ЛЕНА\Все по патр восп\фОТО ОТ насти патриотическое воспитание\IMG_5468.JPG"/>
          <p:cNvPicPr>
            <a:picLocks noGrp="1"/>
          </p:cNvPicPr>
          <p:nvPr>
            <p:ph type="pic" idx="4294967295"/>
          </p:nvPr>
        </p:nvPicPr>
        <p:blipFill>
          <a:blip r:embed="rId2" cstate="print"/>
          <a:srcRect t="130" b="130"/>
          <a:stretch>
            <a:fillRect/>
          </a:stretch>
        </p:blipFill>
        <p:spPr bwMode="auto">
          <a:xfrm>
            <a:off x="2267744" y="980728"/>
            <a:ext cx="48974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5013176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Праздник Осени, у нас и светло, и весело.</a:t>
            </a:r>
          </a:p>
          <a:p>
            <a:r>
              <a:rPr lang="ru-RU" dirty="0" smtClean="0"/>
              <a:t>                     Вот какие украшения Осень здесь развесила!</a:t>
            </a:r>
          </a:p>
          <a:p>
            <a:r>
              <a:rPr lang="ru-RU" dirty="0" smtClean="0"/>
              <a:t>                     Каждый листик золотой – маленькое солнышко.</a:t>
            </a:r>
          </a:p>
          <a:p>
            <a:r>
              <a:rPr lang="ru-RU" dirty="0" smtClean="0"/>
              <a:t>                     Соберу в корзинку я, положу на донышко.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6551736" cy="64807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Наша родина - Россия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ЛЕНА\Все по патр восп\фото\P_20170123_140053.jpg"/>
          <p:cNvPicPr/>
          <p:nvPr/>
        </p:nvPicPr>
        <p:blipFill>
          <a:blip r:embed="rId2" cstate="print"/>
          <a:srcRect l="7854" t="6848" r="7750" b="3876"/>
          <a:stretch>
            <a:fillRect/>
          </a:stretch>
        </p:blipFill>
        <p:spPr bwMode="auto">
          <a:xfrm>
            <a:off x="1115616" y="1052736"/>
            <a:ext cx="331236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60032" y="2708920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Кремлёвские звёзды</a:t>
            </a:r>
            <a:br>
              <a:rPr lang="ru-RU" dirty="0" smtClean="0"/>
            </a:br>
            <a:r>
              <a:rPr lang="ru-RU" dirty="0" smtClean="0"/>
              <a:t>Над нами горят,</a:t>
            </a:r>
            <a:br>
              <a:rPr lang="ru-RU" dirty="0" smtClean="0"/>
            </a:br>
            <a:r>
              <a:rPr lang="ru-RU" dirty="0" smtClean="0"/>
              <a:t>Повсюду доходит их свет!</a:t>
            </a:r>
            <a:br>
              <a:rPr lang="ru-RU" dirty="0" smtClean="0"/>
            </a:br>
            <a:r>
              <a:rPr lang="ru-RU" dirty="0" smtClean="0"/>
              <a:t>Хорошая Родина есть у ребят,</a:t>
            </a:r>
            <a:br>
              <a:rPr lang="ru-RU" dirty="0" smtClean="0"/>
            </a:br>
            <a:r>
              <a:rPr lang="ru-RU" dirty="0" smtClean="0"/>
              <a:t>И лучше той Родины нет!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88641"/>
            <a:ext cx="7343824" cy="5760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3200" b="1" dirty="0" smtClean="0"/>
              <a:t>Русский национальный костюм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ЛЕНА\Все по патр восп\фото\P_20170123_140812.jpg"/>
          <p:cNvPicPr/>
          <p:nvPr/>
        </p:nvPicPr>
        <p:blipFill>
          <a:blip r:embed="rId2" cstate="print"/>
          <a:srcRect l="7198" r="5628"/>
          <a:stretch>
            <a:fillRect/>
          </a:stretch>
        </p:blipFill>
        <p:spPr bwMode="auto">
          <a:xfrm>
            <a:off x="1763688" y="908720"/>
            <a:ext cx="5496911" cy="354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4725144"/>
            <a:ext cx="6390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Пояс на рубахи надевали,</a:t>
            </a:r>
            <a:br>
              <a:rPr lang="ru-RU" dirty="0" smtClean="0"/>
            </a:br>
            <a:r>
              <a:rPr lang="ru-RU" dirty="0" smtClean="0"/>
              <a:t>Им себя от зла остерегали.</a:t>
            </a:r>
            <a:br>
              <a:rPr lang="ru-RU" dirty="0" smtClean="0"/>
            </a:br>
            <a:r>
              <a:rPr lang="ru-RU" dirty="0" smtClean="0"/>
              <a:t>Ну, а распоясаться, конечно,</a:t>
            </a:r>
            <a:br>
              <a:rPr lang="ru-RU" dirty="0" smtClean="0"/>
            </a:br>
            <a:r>
              <a:rPr lang="ru-RU" dirty="0" smtClean="0"/>
              <a:t>Было стыдно да и просто грешно.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653136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Нёс костюм характер благочинный,</a:t>
            </a:r>
            <a:br>
              <a:rPr lang="ru-RU" dirty="0" smtClean="0"/>
            </a:br>
            <a:r>
              <a:rPr lang="ru-RU" dirty="0" smtClean="0"/>
              <a:t>Был для всех свободным, </a:t>
            </a:r>
          </a:p>
          <a:p>
            <a:r>
              <a:rPr lang="ru-RU" dirty="0" smtClean="0"/>
              <a:t>Строгим, длинным.</a:t>
            </a:r>
            <a:br>
              <a:rPr lang="ru-RU" dirty="0" smtClean="0"/>
            </a:br>
            <a:r>
              <a:rPr lang="ru-RU" dirty="0" smtClean="0"/>
              <a:t>На Руси короткие одежды</a:t>
            </a:r>
            <a:br>
              <a:rPr lang="ru-RU" dirty="0" smtClean="0"/>
            </a:br>
            <a:r>
              <a:rPr lang="ru-RU" dirty="0" smtClean="0"/>
              <a:t>Надевать не смели и невежды.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5076056" cy="122413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Поздравляем наших пап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:\ЛЕНА\Все по патр восп\фОТО ОТ насти патриотическое воспитание\папе\фото 9.JPG"/>
          <p:cNvPicPr>
            <a:picLocks noGrp="1"/>
          </p:cNvPicPr>
          <p:nvPr>
            <p:ph type="pic" idx="4294967295"/>
          </p:nvPr>
        </p:nvPicPr>
        <p:blipFill>
          <a:blip r:embed="rId2" cstate="print"/>
          <a:srcRect t="5" b="5"/>
          <a:stretch>
            <a:fillRect/>
          </a:stretch>
        </p:blipFill>
        <p:spPr bwMode="auto">
          <a:xfrm>
            <a:off x="5508104" y="980728"/>
            <a:ext cx="30956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ЛЕНА\Все по патр восп\фОТО ОТ насти патриотическое воспитание\IMG_55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43451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92080" y="4221088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меня всегда герой</a:t>
            </a:r>
            <a:br>
              <a:rPr lang="ru-RU" dirty="0" smtClean="0"/>
            </a:br>
            <a:r>
              <a:rPr lang="ru-RU" dirty="0" smtClean="0"/>
              <a:t>Самый лучший ПАПА мой!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Лента лицом вверх 11"/>
          <p:cNvSpPr/>
          <p:nvPr/>
        </p:nvSpPr>
        <p:spPr>
          <a:xfrm>
            <a:off x="0" y="836712"/>
            <a:ext cx="9144000" cy="5112568"/>
          </a:xfrm>
          <a:prstGeom prst="ribbon2">
            <a:avLst>
              <a:gd name="adj1" fmla="val 10624"/>
              <a:gd name="adj2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Актуальность и значимость темы: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Федеральный государственный стандарт дошкольного образования отмечает острую необходимость активизации процесса воспитания патриотизма дошкольников.  В настоящее время эта работа актуальна и особенно трудна, требует большого такта и терпения так как в молодых семьях вопросы воспитания,  патриотизма и гражданственности  не считаются важными.</a:t>
            </a:r>
            <a:endParaRPr lang="ru-RU" sz="1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7199808" cy="11521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Подарок для любимой мамы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ЛЕНА\Все по патр восп\фОТО ОТ насти патриотическое воспитание\IMG_7211.JPG"/>
          <p:cNvPicPr>
            <a:picLocks noGrp="1"/>
          </p:cNvPicPr>
          <p:nvPr>
            <p:ph type="pic" idx="4294967295"/>
          </p:nvPr>
        </p:nvPicPr>
        <p:blipFill>
          <a:blip r:embed="rId2" cstate="print"/>
          <a:srcRect t="203" b="203"/>
          <a:stretch>
            <a:fillRect/>
          </a:stretch>
        </p:blipFill>
        <p:spPr bwMode="auto">
          <a:xfrm>
            <a:off x="1115616" y="1412776"/>
            <a:ext cx="3456384" cy="288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11760" y="4941168"/>
            <a:ext cx="6732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8 Марта! С праздником весенним!</a:t>
            </a:r>
            <a:br>
              <a:rPr lang="ru-RU" dirty="0" smtClean="0"/>
            </a:br>
            <a:r>
              <a:rPr lang="ru-RU" dirty="0" smtClean="0"/>
              <a:t>Льется пусть повсюду звонкое веселье!</a:t>
            </a:r>
            <a:br>
              <a:rPr lang="ru-RU" dirty="0" smtClean="0"/>
            </a:br>
            <a:r>
              <a:rPr lang="ru-RU" dirty="0" smtClean="0"/>
              <a:t>Пусть сияет солнце! Пусть уйдут морозы!</a:t>
            </a:r>
            <a:br>
              <a:rPr lang="ru-RU" dirty="0" smtClean="0"/>
            </a:br>
            <a:r>
              <a:rPr lang="ru-RU" dirty="0" smtClean="0"/>
              <a:t>Пусть прогонит зиму Веточка мимозы!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C:\Users\Админ\Desktop\сертификаты и фотки для патриотического воспитания\IMG_7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96752"/>
            <a:ext cx="2592288" cy="3275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7848872" cy="50405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Знакомство с народными промыслами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дмин\Desktop\IMG_8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3312368" cy="2501176"/>
          </a:xfrm>
          <a:prstGeom prst="rect">
            <a:avLst/>
          </a:prstGeom>
          <a:noFill/>
        </p:spPr>
      </p:pic>
      <p:pic>
        <p:nvPicPr>
          <p:cNvPr id="5" name="Picture 3" descr="C:\Users\Админ\Desktop\IMG_8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1606567" cy="2420888"/>
          </a:xfrm>
          <a:prstGeom prst="rect">
            <a:avLst/>
          </a:prstGeom>
          <a:noFill/>
        </p:spPr>
      </p:pic>
      <p:pic>
        <p:nvPicPr>
          <p:cNvPr id="6" name="Picture 4" descr="C:\Users\Админ\Desktop\IMG_8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717032"/>
            <a:ext cx="1954503" cy="2520280"/>
          </a:xfrm>
          <a:prstGeom prst="rect">
            <a:avLst/>
          </a:prstGeom>
          <a:noFill/>
        </p:spPr>
      </p:pic>
      <p:pic>
        <p:nvPicPr>
          <p:cNvPr id="3074" name="Picture 2" descr="C:\Users\Админ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764704"/>
            <a:ext cx="3923928" cy="295112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4008" y="4365104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Пусть вам лучшею подружкой</a:t>
            </a:r>
            <a:br>
              <a:rPr lang="ru-RU" dirty="0" smtClean="0"/>
            </a:br>
            <a:r>
              <a:rPr lang="ru-RU" dirty="0" smtClean="0"/>
              <a:t>Станет русская игрушка.</a:t>
            </a:r>
            <a:br>
              <a:rPr lang="ru-RU" dirty="0" smtClean="0"/>
            </a:br>
            <a:r>
              <a:rPr lang="ru-RU" dirty="0" smtClean="0"/>
              <a:t>И недаром все музеи</a:t>
            </a:r>
            <a:br>
              <a:rPr lang="ru-RU" dirty="0" smtClean="0"/>
            </a:br>
            <a:r>
              <a:rPr lang="ru-RU" dirty="0" smtClean="0"/>
              <a:t>Дорожат, гордятся ею.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88641"/>
            <a:ext cx="6695752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Фестиваль  Матрёшки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дмин\Desktop\IMG_6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416824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88641"/>
            <a:ext cx="6479728" cy="64807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3600" b="1" dirty="0" smtClean="0"/>
              <a:t>День космонавтики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ЛЕНА\Все по патр восп\фото\P_20170124_183747.jpg"/>
          <p:cNvPicPr>
            <a:picLocks noGrp="1"/>
          </p:cNvPicPr>
          <p:nvPr>
            <p:ph type="pic" idx="4294967295"/>
          </p:nvPr>
        </p:nvPicPr>
        <p:blipFill>
          <a:blip r:embed="rId2" cstate="print"/>
          <a:srcRect l="12485" r="12485"/>
          <a:stretch>
            <a:fillRect/>
          </a:stretch>
        </p:blipFill>
        <p:spPr bwMode="auto">
          <a:xfrm>
            <a:off x="4572000" y="1124744"/>
            <a:ext cx="43910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33udovolstviya.ru/upload/iblock/b11/b11da7fcc4d9c3860693960f274d0e4c.jpg"/>
          <p:cNvPicPr/>
          <p:nvPr/>
        </p:nvPicPr>
        <p:blipFill>
          <a:blip r:embed="rId3" cstate="print"/>
          <a:srcRect l="4390" r="4951"/>
          <a:stretch>
            <a:fillRect/>
          </a:stretch>
        </p:blipFill>
        <p:spPr bwMode="auto">
          <a:xfrm>
            <a:off x="539552" y="1124744"/>
            <a:ext cx="3528392" cy="277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5013176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космической ракете с названием «Восток»</a:t>
            </a:r>
            <a:br>
              <a:rPr lang="ru-RU" dirty="0" smtClean="0"/>
            </a:br>
            <a:r>
              <a:rPr lang="ru-RU" dirty="0" smtClean="0"/>
              <a:t>Он первым на планете подняться к звездам смог.</a:t>
            </a:r>
            <a:br>
              <a:rPr lang="ru-RU" dirty="0" smtClean="0"/>
            </a:br>
            <a:r>
              <a:rPr lang="ru-RU" dirty="0" smtClean="0"/>
              <a:t>Поет об этом песни весенняя капель:</a:t>
            </a:r>
            <a:br>
              <a:rPr lang="ru-RU" dirty="0" smtClean="0"/>
            </a:br>
            <a:r>
              <a:rPr lang="ru-RU" dirty="0" smtClean="0"/>
              <a:t>Навеки будут вместе Гагарин и апрель.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7775872" cy="72007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Православный праздник - ПАСХА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ЛЕНА\Все по патр восп\фото\P_20170124_144944.jpg"/>
          <p:cNvPicPr>
            <a:picLocks noGrp="1"/>
          </p:cNvPicPr>
          <p:nvPr>
            <p:ph type="pic" idx="4294967295"/>
          </p:nvPr>
        </p:nvPicPr>
        <p:blipFill>
          <a:blip r:embed="rId2" cstate="print"/>
          <a:srcRect l="12391" r="12391"/>
          <a:stretch>
            <a:fillRect/>
          </a:stretch>
        </p:blipFill>
        <p:spPr bwMode="auto">
          <a:xfrm>
            <a:off x="4644008" y="3717032"/>
            <a:ext cx="31448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ЛЕНА\Все по работе\Фото и видео группа 9\Вторая младшая Работы НОД\Пластилин Куличи.jpg"/>
          <p:cNvPicPr/>
          <p:nvPr/>
        </p:nvPicPr>
        <p:blipFill>
          <a:blip r:embed="rId3" cstate="print"/>
          <a:srcRect t="27596" r="9623" b="18101"/>
          <a:stretch>
            <a:fillRect/>
          </a:stretch>
        </p:blipFill>
        <p:spPr bwMode="auto">
          <a:xfrm>
            <a:off x="1619672" y="1268760"/>
            <a:ext cx="62646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4149079"/>
            <a:ext cx="5958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Словно яркая раскраска,</a:t>
            </a:r>
            <a:br>
              <a:rPr lang="ru-RU" dirty="0" smtClean="0"/>
            </a:br>
            <a:r>
              <a:rPr lang="ru-RU" dirty="0" smtClean="0"/>
              <a:t>К нам домой, явилась пасха.</a:t>
            </a:r>
            <a:br>
              <a:rPr lang="ru-RU" dirty="0" smtClean="0"/>
            </a:br>
            <a:r>
              <a:rPr lang="ru-RU" dirty="0" smtClean="0"/>
              <a:t>Принесла в своём лукошке,</a:t>
            </a:r>
            <a:br>
              <a:rPr lang="ru-RU" dirty="0" smtClean="0"/>
            </a:br>
            <a:r>
              <a:rPr lang="ru-RU" dirty="0" smtClean="0"/>
              <a:t>Яйца, булочки, лепёшки,</a:t>
            </a:r>
            <a:br>
              <a:rPr lang="ru-RU" dirty="0" smtClean="0"/>
            </a:br>
            <a:r>
              <a:rPr lang="ru-RU" dirty="0" smtClean="0"/>
              <a:t>Пироги, блины и чай.</a:t>
            </a:r>
            <a:br>
              <a:rPr lang="ru-RU" dirty="0" smtClean="0"/>
            </a:br>
            <a:r>
              <a:rPr lang="ru-RU" dirty="0" smtClean="0"/>
              <a:t>Пасху весело встречай!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88641"/>
            <a:ext cx="6839768" cy="50405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День победы. Вечный огонь.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ЛЕНА\Все по работе\Фото и видео группа 9\Средняя Работы НОД  2016-2017\День победы и герб Ярославля.jpg"/>
          <p:cNvPicPr/>
          <p:nvPr/>
        </p:nvPicPr>
        <p:blipFill>
          <a:blip r:embed="rId2" cstate="print"/>
          <a:srcRect l="8177" t="13462" r="32317" b="27991"/>
          <a:stretch>
            <a:fillRect/>
          </a:stretch>
        </p:blipFill>
        <p:spPr bwMode="auto">
          <a:xfrm>
            <a:off x="1835696" y="836712"/>
            <a:ext cx="547260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87824" y="5229200"/>
            <a:ext cx="3870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Мир солдаты защищали,</a:t>
            </a:r>
            <a:br>
              <a:rPr lang="ru-RU" dirty="0" smtClean="0"/>
            </a:br>
            <a:r>
              <a:rPr lang="ru-RU" dirty="0" smtClean="0"/>
              <a:t>Жизнь за нас они отдали.</a:t>
            </a:r>
            <a:br>
              <a:rPr lang="ru-RU" dirty="0" smtClean="0"/>
            </a:br>
            <a:r>
              <a:rPr lang="ru-RU" dirty="0" smtClean="0"/>
              <a:t>Сохраним в сердцах своих</a:t>
            </a:r>
            <a:br>
              <a:rPr lang="ru-RU" dirty="0" smtClean="0"/>
            </a:br>
            <a:r>
              <a:rPr lang="ru-RU" dirty="0" smtClean="0"/>
              <a:t>Память светлую о них!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несколько документов 1"/>
          <p:cNvSpPr/>
          <p:nvPr/>
        </p:nvSpPr>
        <p:spPr>
          <a:xfrm>
            <a:off x="571500" y="928688"/>
            <a:ext cx="1643063" cy="2428875"/>
          </a:xfrm>
          <a:prstGeom prst="flowChartMulti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987824" y="836712"/>
            <a:ext cx="4248472" cy="2160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5813" y="1071563"/>
            <a:ext cx="14287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chemeClr val="accent5"/>
                </a:solidFill>
                <a:latin typeface="+mn-lt"/>
                <a:cs typeface="+mn-cs"/>
              </a:rPr>
              <a:t>3</a:t>
            </a:r>
            <a:r>
              <a:rPr lang="ru-RU" sz="9600" b="1" dirty="0">
                <a:solidFill>
                  <a:schemeClr val="accent5"/>
                </a:solidFill>
                <a:latin typeface="+mn-lt"/>
                <a:cs typeface="+mn-cs"/>
              </a:rPr>
              <a:t>  </a:t>
            </a:r>
            <a:r>
              <a:rPr lang="ru-RU" b="1" dirty="0">
                <a:solidFill>
                  <a:schemeClr val="accent5"/>
                </a:solidFill>
                <a:latin typeface="+mn-lt"/>
                <a:cs typeface="+mn-cs"/>
              </a:rPr>
              <a:t>  </a:t>
            </a:r>
            <a:r>
              <a:rPr lang="ru-RU" dirty="0">
                <a:solidFill>
                  <a:schemeClr val="accent5"/>
                </a:solidFill>
                <a:latin typeface="+mn-lt"/>
                <a:cs typeface="+mn-cs"/>
              </a:rPr>
              <a:t>    </a:t>
            </a:r>
            <a:r>
              <a:rPr lang="ru-RU" sz="2400" b="1" dirty="0">
                <a:solidFill>
                  <a:schemeClr val="accent5"/>
                </a:solidFill>
                <a:latin typeface="+mn-lt"/>
                <a:cs typeface="+mn-cs"/>
              </a:rPr>
              <a:t>ЭТАП</a:t>
            </a:r>
            <a:endParaRPr lang="en-US" dirty="0"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2915816" y="1647686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/>
            <a:r>
              <a:rPr lang="ru-RU" sz="2400" b="1" dirty="0" smtClean="0"/>
              <a:t>Заключительный</a:t>
            </a:r>
            <a:endParaRPr lang="ru-RU" sz="2400" b="1" dirty="0"/>
          </a:p>
        </p:txBody>
      </p: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2411760" y="3861048"/>
            <a:ext cx="33843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</a:rPr>
              <a:t>    Результаты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</a:rPr>
              <a:t>Подведение итогов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16" name="Рисунок 15" descr="D:\ЛЕНА\ДИПЛОМЫ\Документы Родители и дети\Благодарственное письмо Фестиваль Матрешк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15121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890904"/>
            <a:ext cx="2736304" cy="220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6407720" cy="1008111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Arial Black" pitchFamily="34" charset="0"/>
              </a:rPr>
              <a:t>Результаты проекта:</a:t>
            </a: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836712"/>
            <a:ext cx="8062912" cy="3166168"/>
          </a:xfrm>
        </p:spPr>
        <p:txBody>
          <a:bodyPr/>
          <a:lstStyle/>
          <a:p>
            <a:pPr marR="0" lvl="0" algn="l" eaLnBrk="1" hangingPunct="1">
              <a:spcBef>
                <a:spcPct val="0"/>
              </a:spcBef>
              <a:buClrTx/>
              <a:buSzTx/>
            </a:pPr>
            <a:r>
              <a:rPr lang="ru-RU" altLang="ja-JP" sz="1600" dirty="0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1. Добавлены в копилку подборки стихов, частушек, загадок по различным темам.</a:t>
            </a:r>
          </a:p>
          <a:p>
            <a:pPr marR="0" lvl="0" algn="l">
              <a:spcBef>
                <a:spcPct val="0"/>
              </a:spcBef>
              <a:buClrTx/>
              <a:buSzTx/>
            </a:pPr>
            <a:r>
              <a:rPr lang="ru-RU" altLang="ja-JP" sz="1600" dirty="0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2. Организованны выставки работ родителей и детей на различные темы..  </a:t>
            </a:r>
          </a:p>
          <a:p>
            <a:pPr marR="0" lvl="0" algn="l">
              <a:spcBef>
                <a:spcPct val="0"/>
              </a:spcBef>
              <a:buClrTx/>
              <a:buSzTx/>
            </a:pPr>
            <a:r>
              <a:rPr lang="ru-RU" altLang="ja-JP" sz="1600" dirty="0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3. Проведено  несколько </a:t>
            </a:r>
            <a:r>
              <a:rPr lang="ru-RU" altLang="ja-JP" sz="1600" dirty="0" err="1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досуговых</a:t>
            </a:r>
            <a:r>
              <a:rPr lang="ru-RU" altLang="ja-JP" sz="1600" dirty="0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мероприятий  совместно с родителями.</a:t>
            </a:r>
            <a:br>
              <a:rPr lang="ru-RU" altLang="ja-JP" sz="1600" dirty="0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lang="ru-RU" altLang="ja-JP" sz="1600" dirty="0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4. Подготовлены презентации для детей по различным темам. </a:t>
            </a:r>
          </a:p>
          <a:p>
            <a:pPr marR="0" lvl="0" algn="l">
              <a:spcBef>
                <a:spcPct val="0"/>
              </a:spcBef>
              <a:buClrTx/>
              <a:buSzTx/>
            </a:pPr>
            <a:r>
              <a:rPr lang="ru-RU" altLang="ja-JP" sz="1600" dirty="0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5. Приняли участие в межрегиональном конкурсе  "Фестиваль    </a:t>
            </a:r>
          </a:p>
          <a:p>
            <a:pPr marR="0" lvl="0" algn="l">
              <a:spcBef>
                <a:spcPct val="0"/>
              </a:spcBef>
              <a:buClrTx/>
              <a:buSzTx/>
            </a:pPr>
            <a:r>
              <a:rPr lang="ru-RU" altLang="ja-JP" sz="1600" dirty="0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  Матрешки".</a:t>
            </a:r>
          </a:p>
          <a:p>
            <a:pPr marR="0" lvl="0" algn="l">
              <a:spcBef>
                <a:spcPct val="0"/>
              </a:spcBef>
              <a:buClrTx/>
              <a:buSzTx/>
            </a:pPr>
            <a:r>
              <a:rPr lang="ru-RU" altLang="ja-JP" sz="1600" dirty="0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6. Проведены различные консультации для родителей.</a:t>
            </a:r>
          </a:p>
          <a:p>
            <a:pPr marR="0" lvl="0" algn="l">
              <a:spcBef>
                <a:spcPct val="0"/>
              </a:spcBef>
              <a:buClrTx/>
              <a:buSzTx/>
            </a:pPr>
            <a:r>
              <a:rPr lang="ru-RU" altLang="ja-JP" sz="1600" dirty="0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7. Оформлена  папка-передвижка  «Патриотическое воспитание детей в семье».</a:t>
            </a:r>
          </a:p>
          <a:p>
            <a:pPr marR="0" lvl="0" algn="l">
              <a:spcBef>
                <a:spcPct val="0"/>
              </a:spcBef>
              <a:buClrTx/>
              <a:buSzTx/>
            </a:pPr>
            <a:r>
              <a:rPr lang="ru-RU" altLang="ja-JP" sz="1600" dirty="0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8. Созданы многочисленные альбомы с иллюстрациями по разной тематике.</a:t>
            </a:r>
          </a:p>
          <a:p>
            <a:pPr marR="0" lvl="0" algn="l">
              <a:spcBef>
                <a:spcPct val="0"/>
              </a:spcBef>
              <a:buClrTx/>
              <a:buSzTx/>
            </a:pPr>
            <a:r>
              <a:rPr lang="ru-RU" altLang="ja-JP" sz="1600" dirty="0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9. Приняли участие в конкурсе кормушек  «Каждой пичужке по кормушке». </a:t>
            </a:r>
          </a:p>
          <a:p>
            <a:pPr marR="0" lvl="0" algn="l">
              <a:spcBef>
                <a:spcPct val="0"/>
              </a:spcBef>
              <a:buClrTx/>
              <a:buSzTx/>
            </a:pPr>
            <a:r>
              <a:rPr lang="ru-RU" altLang="ja-JP" sz="1600" dirty="0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10.Педагоги за активное  взаимодействие получили благодарственное письмо от  библиотеки. </a:t>
            </a:r>
          </a:p>
          <a:p>
            <a:pPr marR="0" lvl="0" algn="l">
              <a:spcBef>
                <a:spcPct val="0"/>
              </a:spcBef>
              <a:buClrTx/>
              <a:buSzTx/>
            </a:pPr>
            <a:r>
              <a:rPr lang="ru-RU" altLang="ja-JP" sz="1600" dirty="0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11. Воспитатели смогли поделиться своим опытом через публикации.   </a:t>
            </a:r>
          </a:p>
          <a:p>
            <a:pPr marR="0" lvl="0" algn="l">
              <a:spcBef>
                <a:spcPct val="0"/>
              </a:spcBef>
              <a:buClrTx/>
              <a:buSzTx/>
            </a:pPr>
            <a:r>
              <a:rPr lang="ru-RU" altLang="ja-JP" sz="1600" dirty="0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12. Приняли участие в акции "Помоги бездомным животным" </a:t>
            </a:r>
          </a:p>
          <a:p>
            <a:pPr marR="0" lvl="0" algn="l">
              <a:spcBef>
                <a:spcPct val="0"/>
              </a:spcBef>
              <a:buClrTx/>
              <a:buSzTx/>
            </a:pPr>
            <a:r>
              <a:rPr lang="ru-RU" altLang="ja-JP" sz="1600" dirty="0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13. Приняли участие в выставке, организованной музеем-заповедником г.Ярославля "И сказка, и быль..."</a:t>
            </a:r>
            <a:endParaRPr lang="ru-RU" sz="16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88641"/>
            <a:ext cx="5975672" cy="1152128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ja-JP" sz="2800" b="1" dirty="0" smtClean="0">
                <a:ln>
                  <a:noFill/>
                </a:ln>
                <a:solidFill>
                  <a:schemeClr val="accent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Подведение итогов</a:t>
            </a:r>
            <a:r>
              <a:rPr lang="ru-RU" altLang="ja-JP" dirty="0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altLang="ja-JP" dirty="0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836712"/>
            <a:ext cx="6336704" cy="5328592"/>
          </a:xfrm>
        </p:spPr>
        <p:txBody>
          <a:bodyPr/>
          <a:lstStyle/>
          <a:p>
            <a:pPr marR="0" lvl="0" algn="ctr">
              <a:spcBef>
                <a:spcPct val="0"/>
              </a:spcBef>
              <a:buClrTx/>
              <a:buSzTx/>
            </a:pPr>
            <a:r>
              <a:rPr lang="ru-RU" altLang="ja-JP" sz="1600" dirty="0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Проект завершен успешно. </a:t>
            </a:r>
            <a:endParaRPr lang="ru-RU" altLang="ja-JP" sz="1600" dirty="0" smtClean="0">
              <a:ln>
                <a:noFill/>
              </a:ln>
              <a:solidFill>
                <a:schemeClr val="accent5"/>
              </a:solidFill>
              <a:latin typeface="Arial Black" pitchFamily="34" charset="0"/>
              <a:cs typeface="Arial" pitchFamily="34" charset="0"/>
            </a:endParaRPr>
          </a:p>
          <a:p>
            <a:pPr marR="0" lvl="0" algn="ctr">
              <a:spcBef>
                <a:spcPct val="0"/>
              </a:spcBef>
              <a:buClrTx/>
              <a:buSzTx/>
            </a:pPr>
            <a:r>
              <a:rPr lang="ru-RU" altLang="ja-JP" sz="1600" dirty="0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Реализация проекта осуществлялась в совместной деятельности с детьми с учетом их возрастных особенностей при активном взаимодействии с родителями, социальными партнерами и специалистами детского сада. С поставленными целями все участники проекта справились. Дети проявили в полной мере творческие способности. На мероприятиях были активными и заинтересованными, получили много знаний, положительных эмоций и впечатлений.</a:t>
            </a:r>
            <a:endParaRPr lang="ru-RU" altLang="ja-JP" sz="1600" dirty="0" smtClean="0">
              <a:ln>
                <a:noFill/>
              </a:ln>
              <a:solidFill>
                <a:schemeClr val="accent5"/>
              </a:solidFill>
              <a:latin typeface="Arial Black" pitchFamily="34" charset="0"/>
              <a:cs typeface="Arial" pitchFamily="34" charset="0"/>
            </a:endParaRPr>
          </a:p>
          <a:p>
            <a:pPr marR="0" lvl="0" algn="ctr">
              <a:spcBef>
                <a:spcPct val="0"/>
              </a:spcBef>
              <a:buClrTx/>
              <a:buSzTx/>
            </a:pPr>
            <a:r>
              <a:rPr lang="ru-RU" altLang="ja-JP" sz="1600" dirty="0" smtClean="0">
                <a:ln>
                  <a:noFill/>
                </a:ln>
                <a:solidFill>
                  <a:schemeClr val="accent5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Реализованный проект способствовал сплочению детско-взрослого коллектива дошкольного учреждения. Отобранный материал оказал благоприятное влияние на всех участников проекта. Так, перемены в детях отметили и родители, и педагоги. Воспитанники стали внимательнее относиться к людям старшего поколения, сформирован устойчивый интерес к изучению славного прошлого своей страны и  города Ярославля, наблюдается позитивное отношение к Вооруженным Силам, к традициям российского воинства. </a:t>
            </a:r>
            <a:endParaRPr lang="ru-RU" altLang="ja-JP" sz="1600" dirty="0" smtClean="0">
              <a:ln>
                <a:noFill/>
              </a:ln>
              <a:solidFill>
                <a:schemeClr val="accent5"/>
              </a:solidFill>
              <a:latin typeface="Arial Black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869160"/>
            <a:ext cx="188704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581150" y="3438525"/>
            <a:ext cx="4429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14375" y="2492896"/>
            <a:ext cx="7572375" cy="1872208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1285875" y="2571751"/>
            <a:ext cx="6643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3600" dirty="0" smtClean="0">
              <a:latin typeface="Arial Black" pitchFamily="34" charset="0"/>
            </a:endParaRPr>
          </a:p>
          <a:p>
            <a:pPr algn="just"/>
            <a:r>
              <a:rPr lang="ru-RU" sz="3600" dirty="0" smtClean="0">
                <a:latin typeface="Arial Black" pitchFamily="34" charset="0"/>
              </a:rPr>
              <a:t>  </a:t>
            </a:r>
            <a:r>
              <a:rPr lang="ru-RU" sz="3600" dirty="0" smtClean="0">
                <a:solidFill>
                  <a:schemeClr val="bg1"/>
                </a:solidFill>
                <a:latin typeface="Arial Black" pitchFamily="34" charset="0"/>
              </a:rPr>
              <a:t>Спасибо за внимание!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1512" name="Picture 1" descr="C:\Users\Dom\Desktop\рисунки\iCAKK8KN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725144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" descr="C:\Users\Dom\Desktop\рисунки\iCACS88M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32656"/>
            <a:ext cx="1937370" cy="17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ЛЕНА\Все по патр восп\фото\P_20170123_140053.jpg"/>
          <p:cNvPicPr/>
          <p:nvPr/>
        </p:nvPicPr>
        <p:blipFill>
          <a:blip r:embed="rId6" cstate="print"/>
          <a:srcRect l="29522" t="43662" r="30779" b="26761"/>
          <a:stretch>
            <a:fillRect/>
          </a:stretch>
        </p:blipFill>
        <p:spPr bwMode="auto">
          <a:xfrm>
            <a:off x="6372200" y="116632"/>
            <a:ext cx="177366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\Desktop\сертификаты и фотки для патриотического воспитания\IMG_79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581128"/>
            <a:ext cx="1872208" cy="2132856"/>
          </a:xfrm>
          <a:prstGeom prst="rect">
            <a:avLst/>
          </a:prstGeom>
          <a:noFill/>
        </p:spPr>
      </p:pic>
      <p:pic>
        <p:nvPicPr>
          <p:cNvPr id="13" name="Picture 2" descr="http://im4-tub.yandex.net/i?id=380339477-46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332656"/>
            <a:ext cx="2232248" cy="142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Лента лицом вверх 2"/>
          <p:cNvSpPr/>
          <p:nvPr/>
        </p:nvSpPr>
        <p:spPr>
          <a:xfrm>
            <a:off x="0" y="980728"/>
            <a:ext cx="9144000" cy="5112568"/>
          </a:xfrm>
          <a:prstGeom prst="ribbon2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Цель:</a:t>
            </a:r>
            <a:endParaRPr lang="ru-RU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Arial Black" pitchFamily="34" charset="0"/>
              </a:rPr>
              <a:t>               Воспитание духовно-нравственных и патриотических чувств у детей дошкольного возраста через ознакомление с историческим прошлым и настоящим нашей страны и родного города, достопримечательностями  и знаменитыми земляками, формирование у детей потребности совершать добрые дела и поступки, чувства сопричастности к окружающему и развитие таких качеств, как сострадание, сочувствие, находчивость и любознательность.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Arial Black" pitchFamily="34" charset="0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FF9933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8288"/>
            <a:ext cx="6984776" cy="5104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Лента лицом вверх 2"/>
          <p:cNvSpPr/>
          <p:nvPr/>
        </p:nvSpPr>
        <p:spPr>
          <a:xfrm>
            <a:off x="0" y="548680"/>
            <a:ext cx="9001125" cy="5760640"/>
          </a:xfrm>
          <a:prstGeom prst="ribbon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hangingPunct="0">
              <a:tabLst>
                <a:tab pos="269875" algn="l"/>
              </a:tabLst>
            </a:pPr>
            <a:r>
              <a:rPr lang="ru-RU" altLang="ja-JP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Задачи:</a:t>
            </a:r>
          </a:p>
          <a:p>
            <a:pPr lvl="0" algn="ctr" eaLnBrk="0" hangingPunct="0">
              <a:tabLst>
                <a:tab pos="269875" algn="l"/>
              </a:tabLst>
            </a:pPr>
            <a:r>
              <a:rPr lang="ru-RU" altLang="ja-JP" sz="14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-  Познакомить детей с прошлым и настоящим родного города, с основными     </a:t>
            </a:r>
            <a:endParaRPr lang="ru-RU" altLang="ja-JP" sz="14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algn="ctr" eaLnBrk="0" hangingPunct="0">
              <a:tabLst>
                <a:tab pos="269875" algn="l"/>
              </a:tabLst>
            </a:pPr>
            <a:r>
              <a:rPr lang="ru-RU" altLang="ja-JP" sz="14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достопримечательностями Ярославской области  и знаменитыми земляками;</a:t>
            </a:r>
            <a:endParaRPr lang="ru-RU" altLang="ja-JP" sz="14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algn="ctr" eaLnBrk="0" hangingPunct="0">
              <a:tabLst>
                <a:tab pos="269875" algn="l"/>
              </a:tabLst>
            </a:pPr>
            <a:r>
              <a:rPr lang="ru-RU" altLang="ja-JP" sz="14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-  Закрепить знания детей о ближайшем окружении (семья, детский сад,         </a:t>
            </a:r>
            <a:endParaRPr lang="ru-RU" altLang="ja-JP" sz="14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algn="ctr" eaLnBrk="0" hangingPunct="0">
              <a:tabLst>
                <a:tab pos="269875" algn="l"/>
              </a:tabLst>
            </a:pPr>
            <a:r>
              <a:rPr lang="ru-RU" altLang="ja-JP" sz="14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микрорайон);</a:t>
            </a:r>
            <a:endParaRPr lang="ru-RU" altLang="ja-JP" sz="14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algn="ctr" eaLnBrk="0" hangingPunct="0">
              <a:tabLst>
                <a:tab pos="269875" algn="l"/>
              </a:tabLst>
            </a:pPr>
            <a:r>
              <a:rPr lang="ru-RU" altLang="ja-JP" sz="14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-  Расширить представление о родной стране, познакомить с историческим   </a:t>
            </a:r>
            <a:endParaRPr lang="ru-RU" altLang="ja-JP" sz="14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algn="ctr" eaLnBrk="0" hangingPunct="0">
              <a:tabLst>
                <a:tab pos="269875" algn="l"/>
              </a:tabLst>
            </a:pPr>
            <a:r>
              <a:rPr lang="ru-RU" altLang="ja-JP" sz="14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прошлым России;</a:t>
            </a:r>
            <a:endParaRPr lang="ru-RU" altLang="ja-JP" sz="14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algn="ctr" eaLnBrk="0" hangingPunct="0">
              <a:tabLst>
                <a:tab pos="269875" algn="l"/>
              </a:tabLst>
            </a:pPr>
            <a:r>
              <a:rPr lang="ru-RU" altLang="ja-JP" sz="14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-  Познакомить  детей с государственной символикой: гербом, флагом, гимном;</a:t>
            </a:r>
            <a:endParaRPr lang="ru-RU" altLang="ja-JP" sz="14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algn="ctr" eaLnBrk="0" hangingPunct="0">
              <a:tabLst>
                <a:tab pos="269875" algn="l"/>
              </a:tabLst>
            </a:pPr>
            <a:r>
              <a:rPr lang="ru-RU" altLang="ja-JP" sz="14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-  Развивать интерес к русскому народному творчеству, промыслам, традициям и  </a:t>
            </a:r>
            <a:endParaRPr lang="ru-RU" altLang="ja-JP" sz="14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algn="ctr" eaLnBrk="0" hangingPunct="0">
              <a:tabLst>
                <a:tab pos="269875" algn="l"/>
              </a:tabLst>
            </a:pPr>
            <a:r>
              <a:rPr lang="ru-RU" altLang="ja-JP" sz="14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обычаям русских людей.</a:t>
            </a:r>
            <a:endParaRPr lang="ru-RU" altLang="ja-JP" sz="14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altLang="ja-JP" sz="4400" b="1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ru-RU" altLang="ja-JP" sz="3600" b="1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Ожидаемый результат:</a:t>
            </a:r>
            <a:r>
              <a:rPr lang="ru-RU" altLang="ja-JP" sz="80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altLang="ja-JP" sz="80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1259632" y="1038371"/>
            <a:ext cx="633670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Для детей: </a:t>
            </a:r>
            <a:endParaRPr kumimoji="0" lang="ru-RU" altLang="ja-JP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Дети углубили знания о родном городе.</a:t>
            </a:r>
            <a:b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Дети испытывают гордость за свою страну, интересуются историей Родины.</a:t>
            </a:r>
            <a:b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Дети знают традиции родного народа, символику России, историю малой Родины.</a:t>
            </a:r>
            <a:b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Дети демонстрируют бережное отношение к природе края.</a:t>
            </a:r>
            <a:endParaRPr kumimoji="0" lang="ru-RU" altLang="ja-JP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 детей развиваются  способности  отражать свои знания, впечатления, мысли и чувства в играх, </a:t>
            </a:r>
            <a:r>
              <a:rPr kumimoji="0" lang="ru-RU" altLang="ja-JP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изодеятельности</a:t>
            </a: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пении, чтении стихотворений, составлении собственных рассказов.</a:t>
            </a:r>
            <a:b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ja-JP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Для родителей:</a:t>
            </a: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Родители стали понимать важность воспитания патриотических качеств в дошкольном возрасте.</a:t>
            </a:r>
            <a:endParaRPr kumimoji="0" lang="ru-RU" altLang="ja-JP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Для педагогов: </a:t>
            </a: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Повышение уровня педагогического мастерства</a:t>
            </a: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928688" y="285750"/>
            <a:ext cx="7572375" cy="1214438"/>
          </a:xfrm>
          <a:prstGeom prst="flowChartPunchedTap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4438" y="785813"/>
            <a:ext cx="7215187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 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785813" y="2786063"/>
            <a:ext cx="1857375" cy="2643187"/>
          </a:xfrm>
          <a:prstGeom prst="flowChartMultidocumen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 rot="10800000" flipV="1">
            <a:off x="1071563" y="3057525"/>
            <a:ext cx="1285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entury Gothic" pitchFamily="34" charset="0"/>
              </a:rPr>
              <a:t> </a:t>
            </a:r>
            <a:r>
              <a:rPr lang="ru-RU" sz="9600" b="1">
                <a:solidFill>
                  <a:srgbClr val="FF0000"/>
                </a:solidFill>
                <a:latin typeface="Century Gothic" pitchFamily="34" charset="0"/>
              </a:rPr>
              <a:t>1</a:t>
            </a:r>
            <a:r>
              <a:rPr lang="ru-RU" sz="5400" b="1">
                <a:solidFill>
                  <a:srgbClr val="FF0000"/>
                </a:solidFill>
                <a:latin typeface="Century Gothic" pitchFamily="34" charset="0"/>
              </a:rPr>
              <a:t>    </a:t>
            </a:r>
            <a:r>
              <a:rPr lang="ru-RU">
                <a:solidFill>
                  <a:srgbClr val="FF0000"/>
                </a:solidFill>
                <a:latin typeface="Century Gothic" pitchFamily="34" charset="0"/>
              </a:rPr>
              <a:t>    </a:t>
            </a:r>
            <a:r>
              <a:rPr lang="ru-RU" sz="2400" b="1">
                <a:solidFill>
                  <a:srgbClr val="FF0000"/>
                </a:solidFill>
                <a:latin typeface="Century Gothic" pitchFamily="34" charset="0"/>
              </a:rPr>
              <a:t>ЭТАП </a:t>
            </a:r>
            <a:endParaRPr lang="en-US" sz="24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059833" y="3789040"/>
            <a:ext cx="4032447" cy="19442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2915817" y="4365103"/>
            <a:ext cx="4104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Подготовительный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en-US" dirty="0">
              <a:solidFill>
                <a:srgbClr val="00349E"/>
              </a:solidFill>
              <a:latin typeface="Arial Black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22528" y="-740895"/>
            <a:ext cx="409894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2400" b="1" i="0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ja-JP" sz="2400" b="1" u="sng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2400" b="1" i="0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ja-JP" sz="2400" b="1" u="sng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Этапы реализации проекта</a:t>
            </a:r>
            <a:endParaRPr kumimoji="0" lang="ru-RU" altLang="ja-JP" sz="180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11430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276872"/>
            <a:ext cx="1476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ЛЕНА\Все по патр восп\фото\P_20170123_140053.jpg"/>
          <p:cNvPicPr/>
          <p:nvPr/>
        </p:nvPicPr>
        <p:blipFill>
          <a:blip r:embed="rId5" cstate="print"/>
          <a:srcRect l="7854" t="6848" r="7750" b="3876"/>
          <a:stretch>
            <a:fillRect/>
          </a:stretch>
        </p:blipFill>
        <p:spPr bwMode="auto">
          <a:xfrm>
            <a:off x="6804248" y="1484784"/>
            <a:ext cx="14401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6113040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             </a:t>
            </a:r>
            <a:br>
              <a:rPr lang="ru-RU" sz="1400" b="1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/>
            </a:r>
            <a:br>
              <a:rPr lang="ru-RU" sz="1400" b="1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Воспитатель: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- Определение темы и проблемы проекта, постановка цели и задач;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- Сбор информации из разных источников;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- Подбор иллюстраций, картинок, литературы;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- Подбор, стихов, песен;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- Подготовка презентаций по темам; 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- Подбор аудиозаписей для игр, слушания, танцевально-игрового творчества; 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- Оформление информационного уголка для родителей; 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- Подбор наглядно-дидактических пособий, демонстрационного материала для 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  деятельности по   теме проекта, совместной  и индивидуальной работы с детьми;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- Приглашение родителей к участию в проекте; 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- Пополнение РППС.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 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r>
              <a:rPr lang="ru-RU" sz="1400" b="1" i="1" dirty="0" smtClean="0">
                <a:solidFill>
                  <a:schemeClr val="accent1"/>
                </a:solidFill>
              </a:rPr>
              <a:t>Родители: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- Сбор информации из разных источников 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- Подбор иллюстраций, картинок, литературы;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- Подбор  стихов, песен;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- Совместная с детьми работа по изготовлению рисунков и  поделок на выставки;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i="1" dirty="0" smtClean="0">
                <a:solidFill>
                  <a:schemeClr val="accent1"/>
                </a:solidFill>
              </a:rPr>
              <a:t>-</a:t>
            </a:r>
            <a:r>
              <a:rPr lang="ru-RU" sz="1400" dirty="0" smtClean="0">
                <a:solidFill>
                  <a:schemeClr val="accent1"/>
                </a:solidFill>
              </a:rPr>
              <a:t> Подбор материала и изготовление альбомов;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 - Изготовление новогодних костюмов вместе с детьми.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 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b="1" i="1" dirty="0" smtClean="0">
                <a:solidFill>
                  <a:schemeClr val="accent1"/>
                </a:solidFill>
              </a:rPr>
              <a:t>Дети: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- Заучивание  песен, стихотворений;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- Сбор вместе с родителями информации;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- Изготовление совместно с родителями поделок и рисунков  для выставок;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- Подготовка  подарков для родных на праздники;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  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b="1" dirty="0" smtClean="0">
                <a:solidFill>
                  <a:schemeClr val="accent1"/>
                </a:solidFill>
              </a:rPr>
              <a:t> </a:t>
            </a:r>
            <a:r>
              <a:rPr lang="ru-RU" sz="1400" dirty="0" smtClean="0">
                <a:solidFill>
                  <a:srgbClr val="FFCC00"/>
                </a:solidFill>
              </a:rPr>
              <a:t/>
            </a:r>
            <a:br>
              <a:rPr lang="ru-RU" sz="1400" dirty="0" smtClean="0">
                <a:solidFill>
                  <a:srgbClr val="FFCC00"/>
                </a:solidFill>
              </a:rPr>
            </a:br>
            <a:r>
              <a:rPr lang="ru-RU" sz="1400" b="1" dirty="0" smtClean="0">
                <a:solidFill>
                  <a:srgbClr val="FFCC00"/>
                </a:solidFill>
              </a:rPr>
              <a:t> </a:t>
            </a:r>
            <a:r>
              <a:rPr lang="ru-RU" sz="1400" dirty="0" smtClean="0">
                <a:solidFill>
                  <a:srgbClr val="FFCC00"/>
                </a:solidFill>
              </a:rPr>
              <a:t/>
            </a:r>
            <a:br>
              <a:rPr lang="ru-RU" sz="1400" dirty="0" smtClean="0">
                <a:solidFill>
                  <a:srgbClr val="FFCC00"/>
                </a:solidFill>
              </a:rPr>
            </a:br>
            <a:r>
              <a:rPr lang="ru-RU" sz="1400" b="1" dirty="0" smtClean="0">
                <a:solidFill>
                  <a:srgbClr val="FFCC00"/>
                </a:solidFill>
              </a:rPr>
              <a:t> </a:t>
            </a:r>
            <a:r>
              <a:rPr lang="ru-RU" sz="1400" dirty="0" smtClean="0">
                <a:solidFill>
                  <a:srgbClr val="FFCC00"/>
                </a:solidFill>
              </a:rPr>
              <a:t/>
            </a:r>
            <a:br>
              <a:rPr lang="ru-RU" sz="1400" dirty="0" smtClean="0">
                <a:solidFill>
                  <a:srgbClr val="FFCC00"/>
                </a:solidFill>
              </a:rPr>
            </a:br>
            <a:endParaRPr lang="ru-RU" sz="14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несколько документов 1"/>
          <p:cNvSpPr/>
          <p:nvPr/>
        </p:nvSpPr>
        <p:spPr>
          <a:xfrm>
            <a:off x="642938" y="571500"/>
            <a:ext cx="1428750" cy="2428875"/>
          </a:xfrm>
          <a:prstGeom prst="flowChartMulti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987824" y="332656"/>
            <a:ext cx="4824536" cy="223224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Основной</a:t>
            </a:r>
            <a:endParaRPr lang="en-US" sz="3200" dirty="0"/>
          </a:p>
        </p:txBody>
      </p:sp>
      <p:sp>
        <p:nvSpPr>
          <p:cNvPr id="16389" name="TextBox 9"/>
          <p:cNvSpPr txBox="1">
            <a:spLocks noChangeArrowheads="1"/>
          </p:cNvSpPr>
          <p:nvPr/>
        </p:nvSpPr>
        <p:spPr bwMode="auto">
          <a:xfrm rot="10800000" flipV="1">
            <a:off x="857250" y="777875"/>
            <a:ext cx="12144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>
                <a:latin typeface="Century Gothic" pitchFamily="34" charset="0"/>
              </a:rPr>
              <a:t>2  </a:t>
            </a:r>
            <a:r>
              <a:rPr lang="ru-RU" b="1" dirty="0">
                <a:latin typeface="Century Gothic" pitchFamily="34" charset="0"/>
              </a:rPr>
              <a:t>  </a:t>
            </a:r>
            <a:r>
              <a:rPr lang="ru-RU" dirty="0">
                <a:latin typeface="Century Gothic" pitchFamily="34" charset="0"/>
              </a:rPr>
              <a:t>    </a:t>
            </a:r>
            <a:r>
              <a:rPr lang="ru-RU" sz="2400" b="1" dirty="0">
                <a:latin typeface="Century Gothic" pitchFamily="34" charset="0"/>
              </a:rPr>
              <a:t>ЭТАП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929188"/>
            <a:ext cx="1038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4857750"/>
            <a:ext cx="1019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4857750"/>
            <a:ext cx="1428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трелка вниз 23"/>
          <p:cNvSpPr/>
          <p:nvPr/>
        </p:nvSpPr>
        <p:spPr>
          <a:xfrm>
            <a:off x="7358063" y="3645024"/>
            <a:ext cx="571500" cy="648071"/>
          </a:xfrm>
          <a:prstGeom prst="downArrow">
            <a:avLst>
              <a:gd name="adj1" fmla="val 50000"/>
              <a:gd name="adj2" fmla="val 475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Стрелка вниз 24"/>
          <p:cNvSpPr/>
          <p:nvPr/>
        </p:nvSpPr>
        <p:spPr>
          <a:xfrm rot="10800000" flipV="1">
            <a:off x="1500180" y="3717033"/>
            <a:ext cx="530225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0800000" flipV="1">
            <a:off x="5286375" y="3717033"/>
            <a:ext cx="571500" cy="576063"/>
          </a:xfrm>
          <a:prstGeom prst="downArrow">
            <a:avLst>
              <a:gd name="adj1" fmla="val 50000"/>
              <a:gd name="adj2" fmla="val 478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Стрелка вниз 26"/>
          <p:cNvSpPr/>
          <p:nvPr/>
        </p:nvSpPr>
        <p:spPr>
          <a:xfrm rot="10800000" flipV="1">
            <a:off x="3429000" y="3717032"/>
            <a:ext cx="623888" cy="6480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1428750" y="2636912"/>
            <a:ext cx="6500813" cy="108012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9" name="TextBox 28"/>
          <p:cNvSpPr txBox="1">
            <a:spLocks noChangeArrowheads="1"/>
          </p:cNvSpPr>
          <p:nvPr/>
        </p:nvSpPr>
        <p:spPr bwMode="auto">
          <a:xfrm>
            <a:off x="1907704" y="2852936"/>
            <a:ext cx="5760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Проведение мероприятий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0" name="Горизонтальный свиток 29"/>
          <p:cNvSpPr/>
          <p:nvPr/>
        </p:nvSpPr>
        <p:spPr>
          <a:xfrm>
            <a:off x="785813" y="6429375"/>
            <a:ext cx="1714500" cy="428625"/>
          </a:xfrm>
          <a:prstGeom prst="horizontalScrol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Горизонтальный свиток 31"/>
          <p:cNvSpPr/>
          <p:nvPr/>
        </p:nvSpPr>
        <p:spPr>
          <a:xfrm>
            <a:off x="3000375" y="6357938"/>
            <a:ext cx="1571625" cy="500062"/>
          </a:xfrm>
          <a:prstGeom prst="horizontalScroll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Горизонтальный свиток 32"/>
          <p:cNvSpPr/>
          <p:nvPr/>
        </p:nvSpPr>
        <p:spPr>
          <a:xfrm>
            <a:off x="6786563" y="6357938"/>
            <a:ext cx="1785937" cy="500062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Горизонтальный свиток 33"/>
          <p:cNvSpPr/>
          <p:nvPr/>
        </p:nvSpPr>
        <p:spPr>
          <a:xfrm>
            <a:off x="4786313" y="6215063"/>
            <a:ext cx="1714500" cy="642937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04" name="TextBox 35"/>
          <p:cNvSpPr txBox="1">
            <a:spLocks noChangeArrowheads="1"/>
          </p:cNvSpPr>
          <p:nvPr/>
        </p:nvSpPr>
        <p:spPr bwMode="auto">
          <a:xfrm>
            <a:off x="857250" y="6429375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документация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87824" y="6381328"/>
            <a:ext cx="15127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5"/>
                </a:solidFill>
                <a:latin typeface="+mn-lt"/>
                <a:cs typeface="+mn-cs"/>
              </a:rPr>
              <a:t>планирование</a:t>
            </a:r>
            <a:endParaRPr lang="en-US" sz="1400" b="1" dirty="0"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16406" name="TextBox 37"/>
          <p:cNvSpPr txBox="1">
            <a:spLocks noChangeArrowheads="1"/>
          </p:cNvSpPr>
          <p:nvPr/>
        </p:nvSpPr>
        <p:spPr bwMode="auto">
          <a:xfrm>
            <a:off x="4929188" y="6237312"/>
            <a:ext cx="1643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</a:rPr>
              <a:t>Работа с </a:t>
            </a:r>
            <a:r>
              <a:rPr lang="ru-RU" sz="1400" b="1" dirty="0">
                <a:solidFill>
                  <a:srgbClr val="FF0000"/>
                </a:solidFill>
                <a:latin typeface="Century Gothic" pitchFamily="34" charset="0"/>
              </a:rPr>
              <a:t>родителями</a:t>
            </a:r>
            <a:endParaRPr lang="en-US" sz="1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407" name="TextBox 38"/>
          <p:cNvSpPr txBox="1">
            <a:spLocks noChangeArrowheads="1"/>
          </p:cNvSpPr>
          <p:nvPr/>
        </p:nvSpPr>
        <p:spPr bwMode="auto">
          <a:xfrm>
            <a:off x="6929438" y="6453337"/>
            <a:ext cx="1714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          НОД</a:t>
            </a:r>
            <a:endParaRPr lang="en-US" sz="1400" b="1" dirty="0">
              <a:latin typeface="Century Gothic" pitchFamily="34" charset="0"/>
            </a:endParaRPr>
          </a:p>
        </p:txBody>
      </p:sp>
      <p:pic>
        <p:nvPicPr>
          <p:cNvPr id="29" name="Рисунок 28" descr="D:\ЛЕНА\Все по работе\Мои публикации\Одежка для Матрешки Шанина Е.Ю\Фотоприложение. Шанина Е.Ю\Работа детей 2.jpg"/>
          <p:cNvPicPr/>
          <p:nvPr/>
        </p:nvPicPr>
        <p:blipFill>
          <a:blip r:embed="rId6" cstate="print"/>
          <a:srcRect t="5741" r="7695" b="3889"/>
          <a:stretch>
            <a:fillRect/>
          </a:stretch>
        </p:blipFill>
        <p:spPr bwMode="auto">
          <a:xfrm>
            <a:off x="6876256" y="4653136"/>
            <a:ext cx="13681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540544" y="-45718"/>
            <a:ext cx="676776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0"/>
            <a:ext cx="8062912" cy="64533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Тематический план по патриотическому воспитанию на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8" y="664363"/>
          <a:ext cx="6912768" cy="6034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1165"/>
                <a:gridCol w="2941603"/>
              </a:tblGrid>
              <a:tr h="2927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                         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              сроки</a:t>
                      </a:r>
                      <a:endParaRPr lang="ru-RU" sz="1200" dirty="0"/>
                    </a:p>
                  </a:txBody>
                  <a:tcPr/>
                </a:tc>
              </a:tr>
              <a:tr h="311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сентября - урок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сентябрь</a:t>
                      </a:r>
                      <a:endParaRPr lang="ru-RU" sz="1200" dirty="0"/>
                    </a:p>
                  </a:txBody>
                  <a:tcPr/>
                </a:tc>
              </a:tr>
              <a:tr h="2927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Наш любимый детский сад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сентябрь</a:t>
                      </a:r>
                      <a:endParaRPr lang="ru-RU" sz="1200" dirty="0"/>
                    </a:p>
                  </a:txBody>
                  <a:tcPr/>
                </a:tc>
              </a:tr>
              <a:tr h="292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Моя семья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октябрь</a:t>
                      </a:r>
                      <a:endParaRPr lang="ru-RU" sz="1200" dirty="0"/>
                    </a:p>
                  </a:txBody>
                  <a:tcPr/>
                </a:tc>
              </a:tr>
              <a:tr h="292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Мы</a:t>
                      </a:r>
                      <a:r>
                        <a:rPr lang="ru-RU" sz="1200" baseline="0" dirty="0" smtClean="0"/>
                        <a:t> - </a:t>
                      </a:r>
                      <a:r>
                        <a:rPr lang="ru-RU" sz="1200" dirty="0" err="1" smtClean="0"/>
                        <a:t>ярославцы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октябрь</a:t>
                      </a:r>
                      <a:endParaRPr lang="ru-RU" sz="1200" dirty="0"/>
                    </a:p>
                  </a:txBody>
                  <a:tcPr/>
                </a:tc>
              </a:tr>
              <a:tr h="470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Растительный</a:t>
                      </a:r>
                      <a:r>
                        <a:rPr lang="ru-RU" sz="1200" baseline="0" dirty="0" smtClean="0"/>
                        <a:t> и животный мир ярославской области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октябрь</a:t>
                      </a:r>
                      <a:endParaRPr lang="ru-RU" sz="1200" dirty="0"/>
                    </a:p>
                  </a:txBody>
                  <a:tcPr/>
                </a:tc>
              </a:tr>
              <a:tr h="292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Наша родина - Россия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ноябрь</a:t>
                      </a:r>
                      <a:endParaRPr lang="ru-RU" sz="1200" dirty="0"/>
                    </a:p>
                  </a:txBody>
                  <a:tcPr/>
                </a:tc>
              </a:tr>
              <a:tr h="2927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День матери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ноябрь</a:t>
                      </a:r>
                      <a:endParaRPr lang="ru-RU" sz="1200" dirty="0"/>
                    </a:p>
                  </a:txBody>
                  <a:tcPr/>
                </a:tc>
              </a:tr>
              <a:tr h="2927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Покормите птиц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декабрь</a:t>
                      </a:r>
                      <a:endParaRPr lang="ru-RU" sz="1200" dirty="0"/>
                    </a:p>
                  </a:txBody>
                  <a:tcPr/>
                </a:tc>
              </a:tr>
              <a:tr h="2927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Новый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декабрь</a:t>
                      </a:r>
                      <a:endParaRPr lang="ru-RU" sz="1200" dirty="0"/>
                    </a:p>
                  </a:txBody>
                  <a:tcPr/>
                </a:tc>
              </a:tr>
              <a:tr h="2927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Рождество,</a:t>
                      </a:r>
                      <a:r>
                        <a:rPr lang="ru-RU" sz="1200" baseline="0" dirty="0" smtClean="0"/>
                        <a:t> святки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январь</a:t>
                      </a:r>
                      <a:endParaRPr lang="ru-RU" sz="1200" dirty="0"/>
                    </a:p>
                  </a:txBody>
                  <a:tcPr/>
                </a:tc>
              </a:tr>
              <a:tr h="2927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Как</a:t>
                      </a:r>
                      <a:r>
                        <a:rPr lang="ru-RU" sz="1200" baseline="0" dirty="0" smtClean="0"/>
                        <a:t> жили в старину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январь</a:t>
                      </a:r>
                      <a:endParaRPr lang="ru-RU" sz="1200" dirty="0"/>
                    </a:p>
                  </a:txBody>
                  <a:tcPr/>
                </a:tc>
              </a:tr>
              <a:tr h="2927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Защитники</a:t>
                      </a:r>
                      <a:r>
                        <a:rPr lang="ru-RU" sz="1200" baseline="0" dirty="0" smtClean="0"/>
                        <a:t> отечества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февраль</a:t>
                      </a:r>
                      <a:endParaRPr lang="ru-RU" sz="1200" dirty="0"/>
                    </a:p>
                  </a:txBody>
                  <a:tcPr/>
                </a:tc>
              </a:tr>
              <a:tr h="2927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Масленица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март</a:t>
                      </a:r>
                      <a:endParaRPr lang="ru-RU" sz="1200" dirty="0"/>
                    </a:p>
                  </a:txBody>
                  <a:tcPr/>
                </a:tc>
              </a:tr>
              <a:tr h="2927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 марта – женский</a:t>
                      </a:r>
                      <a:r>
                        <a:rPr lang="ru-RU" sz="1200" baseline="0" dirty="0" smtClean="0"/>
                        <a:t> день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март</a:t>
                      </a:r>
                      <a:endParaRPr lang="ru-RU" sz="1200" dirty="0"/>
                    </a:p>
                  </a:txBody>
                  <a:tcPr/>
                </a:tc>
              </a:tr>
              <a:tr h="2927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Народные промыслы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март</a:t>
                      </a:r>
                      <a:endParaRPr lang="ru-RU" sz="1200" dirty="0"/>
                    </a:p>
                  </a:txBody>
                  <a:tcPr/>
                </a:tc>
              </a:tr>
              <a:tr h="2927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Космос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апрель</a:t>
                      </a:r>
                      <a:endParaRPr lang="ru-RU" sz="1200" dirty="0"/>
                    </a:p>
                  </a:txBody>
                  <a:tcPr/>
                </a:tc>
              </a:tr>
              <a:tr h="2927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Пасха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апрель</a:t>
                      </a:r>
                      <a:endParaRPr lang="ru-RU" sz="1200" dirty="0"/>
                    </a:p>
                  </a:txBody>
                  <a:tcPr/>
                </a:tc>
              </a:tr>
              <a:tr h="2927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День победы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май</a:t>
                      </a:r>
                      <a:endParaRPr lang="ru-RU" sz="1200" dirty="0"/>
                    </a:p>
                  </a:txBody>
                  <a:tcPr/>
                </a:tc>
              </a:tr>
              <a:tr h="2763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Наши земляки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май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2470</TotalTime>
  <Words>658</Words>
  <Application>Microsoft Office PowerPoint</Application>
  <PresentationFormat>Экран (4:3)</PresentationFormat>
  <Paragraphs>169</Paragraphs>
  <Slides>29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Яркая</vt:lpstr>
      <vt:lpstr>Слайд 1</vt:lpstr>
      <vt:lpstr>Слайд 2</vt:lpstr>
      <vt:lpstr>Слайд 3</vt:lpstr>
      <vt:lpstr>Слайд 4</vt:lpstr>
      <vt:lpstr>           Ожидаемый результат: </vt:lpstr>
      <vt:lpstr>Слайд 6</vt:lpstr>
      <vt:lpstr>               Воспитатель: - Определение темы и проблемы проекта, постановка цели и задач; - Сбор информации из разных источников; - Подбор иллюстраций, картинок, литературы; - Подбор, стихов, песен; - Подготовка презентаций по темам;  - Подбор аудиозаписей для игр, слушания, танцевально-игрового творчества;  - Оформление информационного уголка для родителей;  - Подбор наглядно-дидактических пособий, демонстрационного материала для    деятельности по   теме проекта, совместной  и индивидуальной работы с детьми; - Приглашение родителей к участию в проекте;  - Пополнение РППС.    Родители: - Сбор информации из разных источников  - Подбор иллюстраций, картинок, литературы; - Подбор  стихов, песен; - Совместная с детьми работа по изготовлению рисунков и  поделок на выставки; - Подбор материала и изготовление альбомов;  - Изготовление новогодних костюмов вместе с детьми.   Дети: - Заучивание  песен, стихотворений; - Сбор вместе с родителями информации; - Изготовление совместно с родителями поделок и рисунков  для выставок; - Подготовка  подарков для родных на праздники;          </vt:lpstr>
      <vt:lpstr>Слайд 8</vt:lpstr>
      <vt:lpstr> </vt:lpstr>
      <vt:lpstr>1 сентября - День знаний Посещение школьной линейки</vt:lpstr>
      <vt:lpstr>Наш любимый детский сад</vt:lpstr>
      <vt:lpstr>Моя семья</vt:lpstr>
      <vt:lpstr>Дом, улица, адрес</vt:lpstr>
      <vt:lpstr>Мы – ярославцы.  Символ города.</vt:lpstr>
      <vt:lpstr>Растительный и животный мир Ярославской области </vt:lpstr>
      <vt:lpstr>  Праздник осени </vt:lpstr>
      <vt:lpstr>Наша родина - Россия</vt:lpstr>
      <vt:lpstr> Русский национальный костюм</vt:lpstr>
      <vt:lpstr>Поздравляем наших пап </vt:lpstr>
      <vt:lpstr>Подарок для любимой мамы </vt:lpstr>
      <vt:lpstr>Знакомство с народными промыслами</vt:lpstr>
      <vt:lpstr>Фестиваль  Матрёшки</vt:lpstr>
      <vt:lpstr> День космонавтики</vt:lpstr>
      <vt:lpstr>Православный праздник - ПАСХА</vt:lpstr>
      <vt:lpstr>День победы. Вечный огонь.</vt:lpstr>
      <vt:lpstr>Слайд 26</vt:lpstr>
      <vt:lpstr>Результаты проекта: </vt:lpstr>
      <vt:lpstr>Подведение итогов 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«Взаимодействие логопеда и родителей  в процессе коррекционной работы с детьми логопедической группы»</dc:title>
  <dc:creator>Dom</dc:creator>
  <cp:lastModifiedBy>Админ</cp:lastModifiedBy>
  <cp:revision>269</cp:revision>
  <dcterms:created xsi:type="dcterms:W3CDTF">2011-05-26T18:09:13Z</dcterms:created>
  <dcterms:modified xsi:type="dcterms:W3CDTF">2018-03-11T17:52:20Z</dcterms:modified>
</cp:coreProperties>
</file>