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300" r:id="rId4"/>
    <p:sldId id="261" r:id="rId5"/>
    <p:sldId id="258" r:id="rId6"/>
    <p:sldId id="259" r:id="rId7"/>
    <p:sldId id="260" r:id="rId8"/>
    <p:sldId id="289" r:id="rId9"/>
    <p:sldId id="290" r:id="rId10"/>
    <p:sldId id="292" r:id="rId11"/>
    <p:sldId id="293" r:id="rId12"/>
    <p:sldId id="295" r:id="rId13"/>
    <p:sldId id="296" r:id="rId14"/>
    <p:sldId id="299" r:id="rId15"/>
    <p:sldId id="297" r:id="rId16"/>
    <p:sldId id="298" r:id="rId17"/>
    <p:sldId id="269" r:id="rId18"/>
    <p:sldId id="267" r:id="rId19"/>
    <p:sldId id="257" r:id="rId20"/>
    <p:sldId id="301" r:id="rId21"/>
    <p:sldId id="304" r:id="rId22"/>
    <p:sldId id="308" r:id="rId23"/>
    <p:sldId id="305" r:id="rId24"/>
    <p:sldId id="307" r:id="rId25"/>
    <p:sldId id="266" r:id="rId26"/>
    <p:sldId id="302" r:id="rId27"/>
    <p:sldId id="303" r:id="rId28"/>
    <p:sldId id="309" r:id="rId29"/>
    <p:sldId id="270" r:id="rId30"/>
    <p:sldId id="264" r:id="rId31"/>
    <p:sldId id="263" r:id="rId32"/>
    <p:sldId id="265" r:id="rId33"/>
    <p:sldId id="312" r:id="rId34"/>
    <p:sldId id="287" r:id="rId35"/>
    <p:sldId id="275" r:id="rId36"/>
    <p:sldId id="271" r:id="rId37"/>
    <p:sldId id="27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D85A195-89EA-4731-BB47-2D3CF4025F36}">
          <p14:sldIdLst>
            <p14:sldId id="256"/>
            <p14:sldId id="294"/>
            <p14:sldId id="300"/>
            <p14:sldId id="261"/>
            <p14:sldId id="258"/>
            <p14:sldId id="259"/>
            <p14:sldId id="260"/>
            <p14:sldId id="289"/>
            <p14:sldId id="290"/>
            <p14:sldId id="292"/>
            <p14:sldId id="293"/>
            <p14:sldId id="295"/>
            <p14:sldId id="296"/>
            <p14:sldId id="299"/>
            <p14:sldId id="297"/>
            <p14:sldId id="298"/>
            <p14:sldId id="269"/>
            <p14:sldId id="267"/>
            <p14:sldId id="257"/>
            <p14:sldId id="301"/>
            <p14:sldId id="304"/>
            <p14:sldId id="308"/>
            <p14:sldId id="305"/>
            <p14:sldId id="307"/>
            <p14:sldId id="266"/>
            <p14:sldId id="302"/>
            <p14:sldId id="303"/>
            <p14:sldId id="309"/>
            <p14:sldId id="270"/>
            <p14:sldId id="264"/>
            <p14:sldId id="263"/>
            <p14:sldId id="265"/>
            <p14:sldId id="312"/>
            <p14:sldId id="287"/>
            <p14:sldId id="275"/>
            <p14:sldId id="271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AE79BE-1D0E-47E5-9A1B-90D04AAED08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  <a:ea typeface="GungsuhChe" pitchFamily="49" charset="-127"/>
              </a:rPr>
              <a:t>Презентация основной образовательной программы муниципального дошкольного образовательного учреждения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7088832" cy="388843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4000" b="1" dirty="0">
                <a:solidFill>
                  <a:srgbClr val="7030A0"/>
                </a:solidFill>
                <a:latin typeface="Georgia" pitchFamily="18" charset="0"/>
              </a:rPr>
              <a:t>Детский сад № 110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>
              <a:solidFill>
                <a:srgbClr val="FFC000"/>
              </a:solidFill>
              <a:latin typeface="Georgia" pitchFamily="18" charset="0"/>
            </a:endParaRPr>
          </a:p>
          <a:p>
            <a:pPr algn="ctr"/>
            <a:r>
              <a:rPr lang="ru-RU" dirty="0">
                <a:solidFill>
                  <a:srgbClr val="FFC000"/>
                </a:solidFill>
                <a:latin typeface="Georgia" pitchFamily="18" charset="0"/>
              </a:rPr>
              <a:t>г.Ярославль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Georgia" pitchFamily="18" charset="0"/>
              </a:rPr>
              <a:t>2021</a:t>
            </a:r>
            <a:endParaRPr lang="ru-RU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9" name="Рисунок 8" descr="https://clipartion.com/wp-content/uploads/2015/12/green-smiley-face-images-stock-free-green-830x8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разнообразия детства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уникальности и самоценности детства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 ребенка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Личностно-развивающий и гуманистический характер взаимодействия взрослых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взрослых, признание ребенка полноценным участником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Организации с семьей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организациями социализации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дошкольного образования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образования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Принципы и подходы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69472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вариативное образование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содержания и интеграция отдельных образовательных областей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Инвариантность ценностей и целей при вариативности средств реализации и достижения целей Программы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комплексно-тематического построения образовательного процесса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 подход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 подход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 подход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Принципы и подходы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252876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втором году жизни дети становятся самостоятельнее.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ходе совместной со взрослыми предметной деятельности продолжает развиваться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понимание речи.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Слово отделяется от ситуации и приобретает самостоятельное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значение. Дети продолжают осваивать названия окружающих предметов, учатся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выполнять простые словесные просьбы взрослых в пределах видимой наглядной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ситуации.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Интенсивно развивается активная речь детей. К концу третьего года жизни речь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становится средством общения ребенка со сверстниками.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Совершенствуется слуховое восприятие, прежде всего фонематический слух.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трем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годам дети воспринимают все звуки родного языка, но произносят их с большими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искажениями.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Игра носит процессуальный характер, главное в ней — действия, которые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совершаются игровыми предметами, приближенными к реальности.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детей этого возраста характерна неосознанность мотивов, импульсивность и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зависимость чувств и желаний от ситуации. Дети легко заражаются эмоциональным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состоянием сверстников.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осознает себя как отдельного человека, отличного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взрослого. У него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формируется образ 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 раннего возраста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6702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младшем дошкольном возрасте дети продолжают осваивать предметы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человеческой  культуры и начинают познавать устройство окружающего мира.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этот период помимо наглядно-действенного мышления развивается наглядно-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образное мышление и ребёнку становится доступным решение задач не только в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процессе практических действий с предметами, но и в уме, с опорой на образные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представления.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Дети начинают овладевать нормами и правилами поведения в общественных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местах.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этом возрасте дети активно овладевают навыками самообслуживания: учатся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самостоятельно одеваться, кушать, ходить в туалет и т.д.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возрасте 3-4 лет в общении со сверстниками дети ожидают от них, помимо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доброжелательного внимания, удовлетворения потребности в сотрудничестве.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Можно наблюдать первые эпизоды совместных игр.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Дети постепенно выходят за пределы семейного круга. Развитие образа себя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происходит в общении со взрослыми, прежде всего, близкими и педагогами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дошкольной организации и сверстниками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3-4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401709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этом возрасте дети направлены на освоение устройства окружающего мира,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поэтому так часто разбирают игрушки и предметы на составляющие детали, и задают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большое количество вопросов, касающихся различных сфер жизни.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возрастном периоде около четырёх лет происходит всплеск в развитии общения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 сверстниками. Сверстник как партнер по общению становится для ребёнка более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привлекательным и желанным, чем взрослый. Дети начинают общаться с ровесниками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два раза чаще, чем со взрослыми.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этом возрасте продолжают активно формироваться и закрепляться культурно -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гигиенические навыки, навыки самообслуживания.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Развиваются изобразительная и конструктивная деятельности. Рисунки и постройки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усложняются и становятся более детализированными , расширяется круг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изображаемых объектов.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Увеличивается объём памяти и устойчивость внимания, дети могут сосредоточенно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заниматься какой-либо деятельностью 15-20 минут.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Продолжает развиваться сюжетно-ролевая игра. Развивается ролевое взаимодействие,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роли могут меняться в процессе игры, происходит разделение реального и игрового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взаимодействия между детьми.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4-5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62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Интересы детей направлены на освоения мира человеческих отношений.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общении со взрослыми дети удовлетворяют свои познавательные потребности.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общении со сверстниками проявляется возрастной феномен ябедничества,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что связано с активным усвоением в этом возрасте норм и правил поведения.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 взаимоотношениях со сверстниками проявляются первые детские влюбленности,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формируются более устойчивые игровые объединения, но все эти явления носят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зачастую ситуативный характер, всё очень быстро меняется.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Самооценка становится более реалистичной, адекватной, образ себя становится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лабильнее.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Активно развиваются продуктивные виды детской деятельности: рисование,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конструирование, аппликация.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Развитие воображения позволяет сочинять истории.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Развивается произвольное внимание, его устойчивость и переключаемость, дети могут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действовать по правилам.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Развивается звуковая сторона речи, дети правильно произносят звуки, используют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почти все части речи, занимаются словотворчеством.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359921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сюжетно-ролевой игре продолжают развиваться и усложняться игровые действия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разнообразные сюжеты. Активно развиваются игры с правилами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дидактические, народные, подвижные) и режиссерские игры.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изобразительной деятельности происходит усложнение рисунков, возрастает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степень их детализации, появляются любимые типы изображений.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общении со сверстниками важным является удовлетворение различных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потребностей, помимо сотрудничества и признания, у многих детей на первый план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выходит потребность во взаимопонимании и сопереживании.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общении со взрослыми появляется интерес к личности конкретного человека.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Взрослый в глазах ребёнка становится независим от тех функций, которые он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осуществляет по отношению к нему.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Эмоциональное развитие характеризуется развитием социальных эмоций.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Продолжает развиваться наглядно-образное мышление.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Память становится в большей степени опосредствованной, для детей уже доступно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знаков для запоминания.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Важным становится формирование готовности к переходу на следующую ступень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образования – обучению в начальной школе.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6-7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391859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318748" cy="5472608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интересуется окружающими предметами и активно действует с ними; эмоционально вовлечён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ребёнок использует специфические, культурно фиксированные предметные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действия, знает назначение бытовых предметов (ложки, расчёски,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владеет активной и пассивной речью, включённой в общение; может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обращаться с вопросами и просьбами, понимает речь взрослых; знает названия окружающих предметов и игрушек;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стремится к общению со взрослыми и активно подражает им в движениях и действиях; появляются игры, в которых ребёнок воспроизводит действия взрослого;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проявляет интерес к сверстникам; наблюдает за их действиями и подражает им;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интересуется стихами, песнями и сказками, рассматривает картинки,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стремится двигаться под музыку; проявляет эмоциональный отклик на различные произведения культуры и искусства;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ребёнка развита крупная моторика, он стремится осваивать различные виды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движений (бег, лазанье, перешагивание и пр.).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04056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Целевые ориентиры образования в раннем возрасте:</a:t>
            </a:r>
          </a:p>
        </p:txBody>
      </p:sp>
      <p:pic>
        <p:nvPicPr>
          <p:cNvPr id="4" name="Рисунок 3" descr="http://www.dobrynushka.ru/userfiles/file/111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13176"/>
            <a:ext cx="3771900" cy="1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— игре, общении,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по-знавательно-исследовательской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деятельности, конструировании и др.; способен выбирать себе род занятий, участников совместной деятельности;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обладает установкой положительного отношения к миру, к разным видам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веру в себя, старается разрешать конфликты; 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формируются предпосылки грамотности; 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способен к волевым усилиям, может следовать социальным нормам и правилам поведения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 п.; ребёнок способен к принятию собственных решений, опираясь на свои знания и умения в различных видах деятельности.</a:t>
            </a:r>
          </a:p>
          <a:p>
            <a:pPr>
              <a:lnSpc>
                <a:spcPct val="120000"/>
              </a:lnSpc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32500" lnSpcReduction="20000"/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61662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обеспечивает разностороннее развитие детей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учетом их возрастных и индивидуальных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особенностей и возможностей,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так же образовательных потребностей семей,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реализации пяти основных образовательных областей,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выделенных ФГОС ДО: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Социально-коммуникативное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Познавательное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Физическое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Речевое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Художественно-эстетическое развитие.</a:t>
            </a:r>
          </a:p>
        </p:txBody>
      </p:sp>
      <p:pic>
        <p:nvPicPr>
          <p:cNvPr id="4" name="Рисунок 3" descr="http://static3.depositphotos.com/1005091/225/v/950/depositphotos_2250376-Lurking-cartoon-flow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238250" cy="22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435280" cy="48245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110» – детский сад комбинированного вида. Режим функционирования ДОУ: пятидневная рабочая неделя, часы работы с 7.00 до 19.00. Основной структурной единицей дошкольного образовательного учреждения является группа детей дошкольного возраста.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групп – 11. Из них 7 групп - общеразвивающей направленности, 2 - компенсирующей, В  компенсирующих группах воспитываются  дети  с ограниченными возможностями здоровья (тяжёлые нарушения речи), 1 – комбинированная (дети  с тяжёлые нарушения речи), 1 – оздоровительной направленности для детей с ранней неврологической патологией (1-ая младшая).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pPr algn="ctr"/>
            <a:r>
              <a:rPr lang="ru-RU" dirty="0"/>
              <a:t>Характеристика ДОУ</a:t>
            </a:r>
          </a:p>
        </p:txBody>
      </p:sp>
    </p:spTree>
    <p:extLst>
      <p:ext uri="{BB962C8B-B14F-4D97-AF65-F5344CB8AC3E}">
        <p14:creationId xmlns="" xmlns:p14="http://schemas.microsoft.com/office/powerpoint/2010/main" val="113446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Социально-коммуникативное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201865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</a:t>
            </a:r>
            <a:r>
              <a:rPr lang="ru-RU" sz="2000" dirty="0" err="1"/>
              <a:t>какобщем</a:t>
            </a:r>
            <a:r>
              <a:rPr lang="ru-RU" sz="2000" dirty="0"/>
              <a:t> доме людей, об особенностях ее природы, многообразии стран и народов мира.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Познавательное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187519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918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Речевое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143884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9188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развитие предпосылок ценностно-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Художественно-эстетическое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329650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89188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Физическое развитие</a:t>
            </a:r>
          </a:p>
        </p:txBody>
      </p:sp>
    </p:spTree>
    <p:extLst>
      <p:ext uri="{BB962C8B-B14F-4D97-AF65-F5344CB8AC3E}">
        <p14:creationId xmlns="" xmlns:p14="http://schemas.microsoft.com/office/powerpoint/2010/main" val="300609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Реализация образовательных задач через различные виды деятельности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136904" cy="47525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Ранний возраст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(1,5-3 года)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Рассматривание картинок;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Двигательная активность.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Предметная деятельность: игры с составными динамическими игрушками;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Экспериментирование с материалами и веществами;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Общение со взрослыми и совместные игры со сверстниками под руководством взрослого;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Самообслуживание и действия с бытовыми предметами – орудиями;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Восприятие смысла музыкальных и художественных произведений;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Реализация образовательных задач через различные виды деятельности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80920" cy="48245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Дошкольный возраст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(3-8 лет)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Игровая деятельность;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Коммуникативная деятельность;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Познавательно- исследовательская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деятельность,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Изобразительная деятельность;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Музыкальная деятельность;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Двигательная деятельность;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Восприятие художественной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литературы и фольклора;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Самообслуживание; 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Деятельность по конструированию.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29548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66018"/>
            <a:ext cx="8311952" cy="4525963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 функционируют 2 группы компенсирующей направленности и 1 комбинированная группа для детей с тяжелыми нарушениями речи с 4 до 7 лет.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Устранить речевой дефект, предупредить возможные трудности в усвоении школьных знаний, обусловленных речевыми нарушениями.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 с детьми с нарушениями речи: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Формировать правильное произношение (воспитание артикуляционных навыков, звукопроизношения, слоговой структуры  и фонематического восприятия).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Практическое  усвоение лексических и грамматических средств языка.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Развивать навыки связной речи.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Развивать внимание, память, совершенствовать словесно-логическое мышление.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Подготовить к обучению грамоте, овладению элементами грамоты.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5273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Профессиональная коррекция нарушений развития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192057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66018"/>
            <a:ext cx="8064896" cy="5503342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 функционируют 1 группа оздоровительной направленности для детей с ранней неврологической патологией (1-ая младшая).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осуществление индивидуально-ориентированной педагогической, психологической, медицинской помощи детям с особыми потребностями, вызванными неврологическими особенностями здоровья ребёнка.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	содействие гармоничному развитию детей, имеющих раннюю неврологическую патологию;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	проведение оздоровительных мероприятий с детьми;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	оказание консультативной помощи семьям детей с ранней неврологической патологией в вопросах коррекционно-развивающего воспитания и обучения.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806" y="188640"/>
            <a:ext cx="8229600" cy="97737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Профессиональная коррекция нарушений развития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37677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- МДОУ оснащено необходимым 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оборудованием для  полноценного  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функционирования и развития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- Материально-техническая база            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соответствует  требованиям ФГОС</a:t>
            </a: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ДО.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- Бытовые условия в групповых помещениях и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специализированных кабинетах соответствуют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   нормам </a:t>
            </a:r>
            <a:r>
              <a:rPr lang="ru-RU" altLang="ru-RU" sz="2400" dirty="0" err="1">
                <a:latin typeface="Georgia" pitchFamily="18" charset="0"/>
                <a:cs typeface="Times New Roman" pitchFamily="18" charset="0"/>
              </a:rPr>
              <a:t>СанПиН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2.4.1.3049-13.</a:t>
            </a:r>
          </a:p>
          <a:p>
            <a:pPr marL="0" indent="0">
              <a:lnSpc>
                <a:spcPct val="80000"/>
              </a:lnSpc>
            </a:pPr>
            <a:endParaRPr lang="ru-RU" altLang="ru-RU" sz="2400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-  Оборудование помещений ДОУ соответствует  основным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направлениям развития </a:t>
            </a: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воспитанников.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8265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itchFamily="18" charset="0"/>
              </a:rPr>
            </a:b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mbdou-trostnoe2.ucoz.ru/DOKUMENTI/dokyment/PNP/baza_mat-tekh.jpg"/>
          <p:cNvPicPr/>
          <p:nvPr/>
        </p:nvPicPr>
        <p:blipFill>
          <a:blip r:embed="rId2" cstate="print"/>
          <a:srcRect t="22977" r="16152"/>
          <a:stretch>
            <a:fillRect/>
          </a:stretch>
        </p:blipFill>
        <p:spPr bwMode="auto">
          <a:xfrm>
            <a:off x="179512" y="1268760"/>
            <a:ext cx="3362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918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Зачисление в группу осуществляется в соответствии с положением    по заключению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комиссии и только с согласия их родителей (законных представителей).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Комплектование группы осуществляется по одновозрастному принципу.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 ведутся с учетом индивидуальных особенностей детей, вида и степени выраженности речевых нарушений.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Специфика работы в группе, наряду с речевыми недостатками, определяется неполной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процессов, тесно связанных с речевой деятельностью - внимания, памяти, пальцевой и артикуляционной моторикой, словесно-лексического мышления.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976664" cy="16561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 детском саду функционирует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группы компенсирующей направленности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для детей с нарушениями речи</a:t>
            </a:r>
          </a:p>
        </p:txBody>
      </p:sp>
      <p:pic>
        <p:nvPicPr>
          <p:cNvPr id="5" name="Рисунок 4" descr="http://psiholik.ru/kak-proverite-podvijnoste-organov-artikulyacionnogo-apparata-u/917315_html_7a27b2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0034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>
                <a:solidFill>
                  <a:srgbClr val="0070C0"/>
                </a:solidFill>
                <a:latin typeface="Georgia" pitchFamily="18" charset="0"/>
              </a:rPr>
              <a:t>Характерные особенности</a:t>
            </a:r>
          </a:p>
          <a:p>
            <a:pPr algn="ctr">
              <a:buFont typeface="Wingdings" pitchFamily="2" charset="2"/>
              <a:buNone/>
            </a:pPr>
            <a:endParaRPr lang="ru-RU" altLang="ru-RU" b="1" i="1" u="sng" dirty="0">
              <a:solidFill>
                <a:srgbClr val="00B050"/>
              </a:solidFill>
            </a:endParaRP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Содержательная насыщенность</a:t>
            </a:r>
          </a:p>
          <a:p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Вариативность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Georgia" pitchFamily="18" charset="0"/>
              </a:rPr>
              <a:t>Развивающая предметно-пространственная среда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illustrators.ru/uploads/illustration/image/479866/main_479866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2809875" cy="259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117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Режим дня</a:t>
            </a:r>
          </a:p>
        </p:txBody>
      </p:sp>
      <p:grpSp>
        <p:nvGrpSpPr>
          <p:cNvPr id="4" name="Group 19"/>
          <p:cNvGrpSpPr>
            <a:grpSpLocks noGrp="1"/>
          </p:cNvGrpSpPr>
          <p:nvPr/>
        </p:nvGrpSpPr>
        <p:grpSpPr bwMode="auto">
          <a:xfrm>
            <a:off x="251520" y="1268760"/>
            <a:ext cx="2736304" cy="2664296"/>
            <a:chOff x="295" y="2024"/>
            <a:chExt cx="1723" cy="1860"/>
          </a:xfrm>
          <a:solidFill>
            <a:srgbClr val="00B0F0"/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295" y="2024"/>
              <a:ext cx="1723" cy="1860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567" y="2931"/>
              <a:ext cx="1179" cy="25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ООД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660232" y="188640"/>
            <a:ext cx="2160240" cy="2736303"/>
            <a:chOff x="3198" y="1979"/>
            <a:chExt cx="1497" cy="154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198" y="1979"/>
              <a:ext cx="1497" cy="154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248" y="2432"/>
              <a:ext cx="122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Дневной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 сон</a:t>
              </a:r>
            </a:p>
          </p:txBody>
        </p:sp>
      </p:grpSp>
      <p:sp>
        <p:nvSpPr>
          <p:cNvPr id="10" name="table"/>
          <p:cNvSpPr>
            <a:spLocks noEditPoints="1" noChangeArrowheads="1"/>
          </p:cNvSpPr>
          <p:nvPr/>
        </p:nvSpPr>
        <p:spPr bwMode="auto">
          <a:xfrm>
            <a:off x="2195513" y="3284985"/>
            <a:ext cx="2881312" cy="2736304"/>
          </a:xfrm>
          <a:custGeom>
            <a:avLst/>
            <a:gdLst>
              <a:gd name="T0" fmla="*/ 908 w 21600"/>
              <a:gd name="T1" fmla="*/ 0 h 21600"/>
              <a:gd name="T2" fmla="*/ 1815 w 21600"/>
              <a:gd name="T3" fmla="*/ 885 h 21600"/>
              <a:gd name="T4" fmla="*/ 908 w 21600"/>
              <a:gd name="T5" fmla="*/ 1769 h 21600"/>
              <a:gd name="T6" fmla="*/ 0 w 21600"/>
              <a:gd name="T7" fmla="*/ 8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1 w 21600"/>
              <a:gd name="T13" fmla="*/ 4493 h 21600"/>
              <a:gd name="T14" fmla="*/ 17625 w 21600"/>
              <a:gd name="T15" fmla="*/ 171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Прием пищи</a:t>
            </a: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779912" y="980728"/>
            <a:ext cx="2376264" cy="2088233"/>
            <a:chOff x="3696" y="1207"/>
            <a:chExt cx="1140" cy="1140"/>
          </a:xfrm>
        </p:grpSpPr>
        <p:sp>
          <p:nvSpPr>
            <p:cNvPr id="12" name="Tree"/>
            <p:cNvSpPr>
              <a:spLocks noEditPoints="1" noChangeArrowheads="1"/>
            </p:cNvSpPr>
            <p:nvPr/>
          </p:nvSpPr>
          <p:spPr bwMode="auto">
            <a:xfrm>
              <a:off x="3696" y="1207"/>
              <a:ext cx="1140" cy="1140"/>
            </a:xfrm>
            <a:custGeom>
              <a:avLst/>
              <a:gdLst>
                <a:gd name="T0" fmla="*/ 570 w 21600"/>
                <a:gd name="T1" fmla="*/ 0 h 21600"/>
                <a:gd name="T2" fmla="*/ 326 w 21600"/>
                <a:gd name="T3" fmla="*/ 333 h 21600"/>
                <a:gd name="T4" fmla="*/ 163 w 21600"/>
                <a:gd name="T5" fmla="*/ 665 h 21600"/>
                <a:gd name="T6" fmla="*/ 0 w 21600"/>
                <a:gd name="T7" fmla="*/ 998 h 21600"/>
                <a:gd name="T8" fmla="*/ 814 w 21600"/>
                <a:gd name="T9" fmla="*/ 333 h 21600"/>
                <a:gd name="T10" fmla="*/ 977 w 21600"/>
                <a:gd name="T11" fmla="*/ 665 h 21600"/>
                <a:gd name="T12" fmla="*/ 1140 w 21600"/>
                <a:gd name="T13" fmla="*/ 998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8 w 21600"/>
                <a:gd name="T22" fmla="*/ 22453 h 21600"/>
                <a:gd name="T23" fmla="*/ 21069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696" y="1979"/>
              <a:ext cx="113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Прогулка</a:t>
              </a:r>
            </a:p>
          </p:txBody>
        </p:sp>
      </p:grpSp>
      <p:pic>
        <p:nvPicPr>
          <p:cNvPr id="17" name="Рисунок 16" descr="https://s-media-cache-ak0.pinimg.com/originals/a8/f8/c9/a8f8c92b2f26379f4e3f0e0926ea7a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660232" y="38610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Самостоятельная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66875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Структура образовательного процесса в дошкольном учреждении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140968"/>
            <a:ext cx="2304256" cy="136815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режимных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моментах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628800"/>
            <a:ext cx="2160240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Непосредственная образовательная деятельность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3935" y="3140968"/>
            <a:ext cx="2448272" cy="129614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Самостоятельная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3388" y="4869160"/>
            <a:ext cx="2304256" cy="10801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семье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960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BB18458C-C88E-4214-BEA0-C8C0364D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дошкольного образования «От рождения до школы» под редакцией Н.Е.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</a:t>
            </a:r>
          </a:p>
          <a:p>
            <a:pPr marL="109728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используются элементы парциальных программ:</a:t>
            </a:r>
          </a:p>
          <a:p>
            <a:pPr marL="109728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	 «Здоровый дошкольник» социально-оздоровительная технология XXI века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Ю.Ф.Змановский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09728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	«Организация безопасности жизнедеятельности»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Р.Б.Стеркина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09728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	«Я, ты, мы» Социально-эмоциональное развитие детей от 3х до 6 лет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авторы:О.Л.Князева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Р.Б.Стеркина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09728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	«Цветные ладошки» Программа художественного воспитания, обучение и развитие детей 2-7 лет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И.А.Лыкова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0DACA26-4650-4EEF-A4D1-C635AA6B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3933"/>
            <a:ext cx="8229600" cy="100281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585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Взаимодействие с социальными партнерами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3140968"/>
            <a:ext cx="187220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№110</a:t>
            </a:r>
          </a:p>
        </p:txBody>
      </p:sp>
      <p:sp>
        <p:nvSpPr>
          <p:cNvPr id="9" name="Овал 8"/>
          <p:cNvSpPr/>
          <p:nvPr/>
        </p:nvSpPr>
        <p:spPr>
          <a:xfrm>
            <a:off x="755576" y="1556792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Детская поликлиника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588224" y="1484784"/>
            <a:ext cx="21385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МОУ СОШ №6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1560" y="5229200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Детская библиотека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им.А.П.Чехова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7904" y="5373216"/>
            <a:ext cx="23042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Дом детского творчества Фрунзенского района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6660232" y="5301208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ТЮЗ/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Кукольный театр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07904" y="1124744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179512" y="3068960"/>
            <a:ext cx="19225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Ярославская филармония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6588224" y="3068960"/>
            <a:ext cx="21385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Планетарий</a:t>
            </a:r>
          </a:p>
        </p:txBody>
      </p:sp>
      <p:cxnSp>
        <p:nvCxnSpPr>
          <p:cNvPr id="18" name="Прямая со стрелкой 17"/>
          <p:cNvCxnSpPr>
            <a:stCxn id="14" idx="4"/>
            <a:endCxn id="8" idx="0"/>
          </p:cNvCxnSpPr>
          <p:nvPr/>
        </p:nvCxnSpPr>
        <p:spPr>
          <a:xfrm>
            <a:off x="4716016" y="2060848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2132856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1"/>
          </p:cNvCxnSpPr>
          <p:nvPr/>
        </p:nvCxnSpPr>
        <p:spPr>
          <a:xfrm>
            <a:off x="2123728" y="3573016"/>
            <a:ext cx="1728192" cy="25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627784" y="4077072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932040" y="40770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724128" y="234888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" idx="2"/>
            <a:endCxn id="8" idx="3"/>
          </p:cNvCxnSpPr>
          <p:nvPr/>
        </p:nvCxnSpPr>
        <p:spPr>
          <a:xfrm flipH="1">
            <a:off x="5724128" y="3537012"/>
            <a:ext cx="864096" cy="61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508104" y="4077072"/>
            <a:ext cx="180020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6455" y="1589510"/>
            <a:ext cx="8579296" cy="4752528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Georgia" pitchFamily="18" charset="0"/>
              </a:rPr>
              <a:t>Реализация регионального компонента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осуществляется  в совместной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деятельности педагога и детей 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в самостоятельной деятельности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воспитанников в соответствии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с возрастными особенностями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через различные виды и  формы работы. </a:t>
            </a:r>
          </a:p>
          <a:p>
            <a:pPr algn="ctr">
              <a:buNone/>
            </a:pPr>
            <a:r>
              <a:rPr lang="ru-RU" sz="2400" dirty="0">
                <a:latin typeface="Georgia" pitchFamily="18" charset="0"/>
              </a:rPr>
              <a:t>   </a:t>
            </a:r>
            <a:r>
              <a:rPr lang="ru-RU" sz="2400" i="1" dirty="0">
                <a:latin typeface="Georgia" pitchFamily="18" charset="0"/>
              </a:rPr>
              <a:t>Предпочтение отдаётся </a:t>
            </a:r>
          </a:p>
          <a:p>
            <a:pPr algn="ctr">
              <a:buNone/>
            </a:pPr>
            <a:r>
              <a:rPr lang="ru-RU" sz="2400" i="1" dirty="0">
                <a:latin typeface="Georgia" pitchFamily="18" charset="0"/>
              </a:rPr>
              <a:t>культурно – </a:t>
            </a:r>
            <a:r>
              <a:rPr lang="ru-RU" sz="2400" i="1" dirty="0" err="1">
                <a:latin typeface="Georgia" pitchFamily="18" charset="0"/>
              </a:rPr>
              <a:t>досуговой</a:t>
            </a:r>
            <a:r>
              <a:rPr lang="ru-RU" sz="2400" i="1" dirty="0">
                <a:latin typeface="Georgia" pitchFamily="18" charset="0"/>
              </a:rPr>
              <a:t> деятельности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46510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регионального компонента в образовательные области</a:t>
            </a:r>
          </a:p>
        </p:txBody>
      </p:sp>
      <p:pic>
        <p:nvPicPr>
          <p:cNvPr id="4" name="Рисунок 3" descr="http://russkiymir.ru/upload/medialibrary/df9/df9a930ea1a8a011f227c7a57407a8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29908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5516" y="764704"/>
            <a:ext cx="8568952" cy="5688632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Взаимодействие с семьями воспитанников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2195736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Совместные праздники и развлечения, 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досуговые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мероприятия.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581128"/>
            <a:ext cx="2232248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родителей в образовательном процессе МДОУ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836712"/>
            <a:ext cx="1944216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День открытых дверей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84784"/>
            <a:ext cx="1872208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Наглядная агитация и анкетирование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484784"/>
            <a:ext cx="2016224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Педагогические беседы, консультации с родителями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75856" y="2780928"/>
            <a:ext cx="2232248" cy="13464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формы взаимодействия с родителями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780928"/>
            <a:ext cx="1944216" cy="1224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Открытый просмотр совместной деятельности воспитателя с детьми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996952"/>
            <a:ext cx="1584176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Родительские собрания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5013176"/>
            <a:ext cx="1922512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родителей в смотрах, конкурсах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499992" y="42210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4" idx="0"/>
          </p:cNvCxnSpPr>
          <p:nvPr/>
        </p:nvCxnSpPr>
        <p:spPr>
          <a:xfrm>
            <a:off x="4355976" y="1340768"/>
            <a:ext cx="3600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131840" y="2348880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843808" y="35010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5508104" y="335699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" idx="1"/>
          </p:cNvCxnSpPr>
          <p:nvPr/>
        </p:nvCxnSpPr>
        <p:spPr>
          <a:xfrm flipH="1" flipV="1">
            <a:off x="5076056" y="4005064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2699792" y="4005064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5004048" y="234888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03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5877272"/>
            <a:ext cx="4474840" cy="576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>
                <a:latin typeface="Georgia" pitchFamily="18" charset="0"/>
                <a:cs typeface="Times New Roman" pitchFamily="18" charset="0"/>
              </a:rPr>
              <a:t>г.Ярославль,</a:t>
            </a:r>
            <a:r>
              <a:rPr lang="en-US" sz="24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пр. Подвойского</a:t>
            </a:r>
            <a:r>
              <a:rPr lang="ru-RU" dirty="0">
                <a:latin typeface="Georgia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д.7Б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Мы всегда рады </a:t>
            </a:r>
            <a:br>
              <a:rPr lang="ru-RU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                       встрече с вами!</a:t>
            </a:r>
          </a:p>
        </p:txBody>
      </p:sp>
      <p:pic>
        <p:nvPicPr>
          <p:cNvPr id="5" name="Рисунок 4" descr="http://detsaderemkovo.umi.ru/images/cms/data/solnish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384376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other-and-baby.ru/wp-content/uploads/2012/08/raduga.jpg"/>
          <p:cNvPicPr>
            <a:picLocks noChangeAspect="1" noChangeArrowheads="1"/>
          </p:cNvPicPr>
          <p:nvPr/>
        </p:nvPicPr>
        <p:blipFill>
          <a:blip r:embed="rId3" cstate="print"/>
          <a:srcRect l="5263"/>
          <a:stretch>
            <a:fillRect/>
          </a:stretch>
        </p:blipFill>
        <p:spPr bwMode="auto">
          <a:xfrm>
            <a:off x="4860032" y="3429000"/>
            <a:ext cx="3888432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1354155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Принята на заседании педсовета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3  от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17.02.2021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Утверждена приказом заведующего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43 </a:t>
            </a:r>
            <a:r>
              <a:rPr lang="ru-RU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17.02.2021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Лицензия на право ведения образовательной деятельности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369/16 от 13.07.2016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3600400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разработана в соответствии с ФГОС ДО (приказ Министерства образования и науки Российской Федерации № 1155 от 17.10.2013г.); Примерной основной образовательной программы дошкольного образования «От рождения до школы» под редакцией Н.Е. Вераксы, Т.С. Комаровой, М.А. Васильевой; программой и методикой воспитания и развития детей до 3х лет «Кроха» (Григорьева Г.Г.,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Кочетова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Н.П., Сергеева Д.В. и др.); вариативной примерной адаптированной основной образовательной программой для детей с тяжелым нарушением речи (общим недоразвитием речи)  с 3 до 7 лет, Н.В. </a:t>
            </a:r>
            <a:r>
              <a:rPr lang="ru-RU" sz="2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09634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Нормативно-правовая основа Программы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48780"/>
            <a:ext cx="2448272" cy="4500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30 августа 2013 г. № 1014)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448110"/>
            <a:ext cx="2304256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"Об образовании в Российской Федерации» </a:t>
            </a:r>
          </a:p>
          <a:p>
            <a:pPr algn="ctr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29.12.2012 N 273-ФЗ)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8559" y="3501008"/>
            <a:ext cx="2304256" cy="24482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</a:t>
            </a:r>
          </a:p>
          <a:p>
            <a:pPr algn="ctr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17 октября 2013 г. №1155)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818710"/>
            <a:ext cx="3528392" cy="57606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ru-RU" altLang="ru-RU" dirty="0"/>
              <a:t>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Санитарно-эпидемиологическими  правилами  и  нормативами  СанПиН  2.4.1.3049-13  "Санитарно-эпидемиологические  требования к устройству, содержанию и организации режима работы дошкольных образовательных организаций" постановление от 15 мая 2013г. № 26:изменениями, внесенными:- постановлением Главного государственного санитарного врача Российской Федерации от 27 августа 2015 года N 41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6093296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Структура образовательной программы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22818"/>
            <a:ext cx="2160240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Целевой раздел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3042360"/>
            <a:ext cx="2232248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Содержательный раздел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07891"/>
            <a:ext cx="2304256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Организационный раздел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11760" y="1202838"/>
            <a:ext cx="1008112" cy="6480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67294" y="3222380"/>
            <a:ext cx="1080120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18150" y="5085184"/>
            <a:ext cx="978408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47414" y="912026"/>
            <a:ext cx="534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Цели и задачи программы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Принципы Программы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Значимые для разработки и реализации Программы характеристики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7414" y="2946832"/>
            <a:ext cx="5417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Содержание образовательной  деятельности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Описание образовательной деятельности по профессиональной коррекции нарушений развития детей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Иные характеристики содержания Программы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7387" y="4630483"/>
            <a:ext cx="536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 режимных моментов в МДОУ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традиционных событий и мероприятий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организации развивающей предметно-пространственной среды.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6494291"/>
              </p:ext>
            </p:extLst>
          </p:nvPr>
        </p:nvGraphicFramePr>
        <p:xfrm>
          <a:off x="539552" y="1340768"/>
          <a:ext cx="828092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равенства возможностей для каждого ребенка в получении качественного дошкольного образования, накопление ребенком  культурного  опыта  деятельности  и общения  в процессе  активного взаимодействия с окружающим миром, другими детьми и взрослыми, формирование в его  сознании  целостной картины  мира, готовности к непрерывному образованию, саморазвитию и успешной самореализации  на  всех этапах жизни.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Цель Программы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5392255"/>
              </p:ext>
            </p:extLst>
          </p:nvPr>
        </p:nvGraphicFramePr>
        <p:xfrm>
          <a:off x="3995936" y="27767704"/>
          <a:ext cx="2743200" cy="3212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12286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Обязательная часть Программы: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охранять и укреплять здоровье детей, обеспечивать их физическую и психологическую безопасность, эмоциональное благополучие; создание комфортных условий жизнедеятельности;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равные возможности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преемственности целей, задач, методов и содержания образования с позиции непрерывности образования на всех этапах жизни человека;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создать благоприятные условия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обучение и воспитание в целостный образовательный процесс на основе духовно-нравственных и социокультурных ценностей и принятых в обществе правил, и норм поведения в интересах человека, семьи, общества;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общую культуру личности ребенка, в том числе ценности здорового образа жизни, предпосылки учебной деятельности, инициативности, самостоятельности и ответственности, развитие их социальных, нравственных, эстетических, интеллектуальных, физических качеств;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обеспечивать вариативность и разнообразие содержания Программ и организационных форм дошкольного образования, возможность формирования Программ различной направленности с учетом образовательных потребностей, способностей и состояния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воспитательно–оздоровительный ресурс семьи и дошкольного учреждения на основе традиционных духовно – нравственных ценностей семьи и общества, установление партнерских взаимоотношений с семьей, оказание ей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–педагогической поддержки, повышение компетентности родителей (законных представителей) в вопросах развития и образования, охраны и укрепления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организовать систему коррекционно-развивающей работы, предусматривающей полное взаимодействие и преемственность действий всех специалистов дошкольного образовательного учреждения и родителей (законных представителей) дошкольников с ОВЗ.   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образовательную среду, соответствующую возрастным, индивидуальным, психологическим и физиологическим особенностям детей, с максимальным привлечением к сетевому взаимодействию объектов социокультурного окружения и их ресурсов;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Задачи программы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Обязательная часть Программы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равные возможности для полноценного развития каждого ребёнка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и укреплять здоровье детей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благоприятные условия развития детей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общую культуру личности ребенка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вариативность и разнообразие содержания Программ 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воспитательно–оздоровительный ресурс семьи и дошкольного учреждения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систему коррекционно-развивающей работы, предусматривающей полное взаимодействие и преемственность действий всех специалистов дошкольного образовательного учреждения и родителей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92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7147436"/>
              </p:ext>
            </p:extLst>
          </p:nvPr>
        </p:nvGraphicFramePr>
        <p:xfrm>
          <a:off x="3995936" y="27767704"/>
          <a:ext cx="2743200" cy="3212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12286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Обязательная часть Программы: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охранять и укреплять здоровье детей, обеспечивать их физическую и психологическую безопасность, эмоциональное благополучие; создание комфортных условий жизнедеятельности;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равные возможности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преемственности целей, задач, методов и содержания образования с позиции непрерывности образования на всех этапах жизни человека;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создать благоприятные условия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обучение и воспитание в целостный образовательный процесс на основе духовно-нравственных и социокультурных ценностей и принятых в обществе правил, и норм поведения в интересах человека, семьи, общества;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общую культуру личности ребенка, в том числе ценности здорового образа жизни, предпосылки учебной деятельности, инициативности, самостоятельности и ответственности, развитие их социальных, нравственных, эстетических, интеллектуальных, физических качеств;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обеспечивать вариативность и разнообразие содержания Программ и организационных форм дошкольного образования, возможность формирования Программ различной направленности с учетом образовательных потребностей, способностей и состояния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воспитательно–оздоровительный ресурс семьи и дошкольного учреждения на основе традиционных духовно – нравственных ценностей семьи и общества, установление партнерских взаимоотношений с семьей, оказание ей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–педагогической поддержки, повышение компетентности родителей (законных представителей) в вопросах развития и образования, охраны и укрепления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организовать систему коррекционно-развивающей работы, предусматривающей полное взаимодействие и преемственность действий всех специалистов дошкольного образовательного учреждения и родителей (законных представителей) дошкольников с ОВЗ.   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образовательную среду, соответствующую возрастным, индивидуальным, психологическим и физиологическим особенностям детей, с максимальным привлечением к сетевому взаимодействию объектов социокультурного окружения и их ресурсов;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Задачи программы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воспитанников мотивацию и интерес к самому процессу обучения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предпосылки УУД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навыки и устойчивые положительные привычки безопасного поведения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и понимание своих национальных особенностей, чувства собственного достоинства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ценностные ориентаций средствами традиционной культуры родного края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возможности для достаточной двигательной активности, умственной нагрузки и условий для духовно - нравственного совершенствования и эмоционального благополучия детей с учетом половозрастных и региональных особенностей.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18315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760</TotalTime>
  <Words>2925</Words>
  <Application>Microsoft Office PowerPoint</Application>
  <PresentationFormat>Экран (4:3)</PresentationFormat>
  <Paragraphs>356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Презентация основной образовательной программы муниципального дошкольного образовательного учреждения</vt:lpstr>
      <vt:lpstr>Характеристика ДОУ</vt:lpstr>
      <vt:lpstr>В детском саду функционирует  группы компенсирующей направленности  для детей с нарушениями речи</vt:lpstr>
      <vt:lpstr>Программа разработана в соответствии с ФГОС ДО (приказ Министерства образования и науки Российской Федерации № 1155 от 17.10.2013г.); Примерной основной образовательной программы дошкольного образования «От рождения до школы» под редакцией Н.Е. Вераксы, Т.С. Комаровой, М.А. Васильевой; программой и методикой воспитания и развития детей до 3х лет «Кроха» (Григорьева Г.Г., Кочетова Н.П., Сергеева Д.В. и др.); вариативной примерной адаптированной основной образовательной программой для детей с тяжелым нарушением речи (общим недоразвитием речи)  с 3 до 7 лет, Н.В. Нищева.</vt:lpstr>
      <vt:lpstr>Нормативно-правовая основа Программы</vt:lpstr>
      <vt:lpstr>Структура образовательной программы  </vt:lpstr>
      <vt:lpstr>Цель Программы</vt:lpstr>
      <vt:lpstr>Задачи программы Обязательная часть Программы</vt:lpstr>
      <vt:lpstr>Задачи программы часть Программы, формируемая участниками образовательных отношений</vt:lpstr>
      <vt:lpstr>Принципы и подходы</vt:lpstr>
      <vt:lpstr>Принципы и подходы</vt:lpstr>
      <vt:lpstr>Возрастные характеристики развития детей раннего возраста</vt:lpstr>
      <vt:lpstr>Возрастные характеристики развития детей 3-4 года</vt:lpstr>
      <vt:lpstr>Возрастные характеристики развития детей 4-5 лет</vt:lpstr>
      <vt:lpstr>Возрастные характеристики развития детей  5-6 лет</vt:lpstr>
      <vt:lpstr>Возрастные характеристики развития детей 6-7 лет</vt:lpstr>
      <vt:lpstr>Целевые ориентиры образования в раннем возрасте:</vt:lpstr>
      <vt:lpstr>Целевые ориентиры на этапе завершения дошкольного образования</vt:lpstr>
      <vt:lpstr>Основная образовательная программа  дошкольного образования обеспечивает разностороннее развитие детей  с учетом их возрастных и индивидуальных  особенностей и возможностей,  а так же образовательных потребностей семей,  в рамках реализации пяти основных образовательных областей,  выделенных ФГОС ДО: - Социально-коммуникативное развитие; - Познавательное развитие; - Физическое развитие; - Речевое развитие; - Художественно-эстетическое развитие.</vt:lpstr>
      <vt:lpstr>Социально-коммуникативное развитие </vt:lpstr>
      <vt:lpstr>Познавательное развитие </vt:lpstr>
      <vt:lpstr>Речевое развитие </vt:lpstr>
      <vt:lpstr>Художественно-эстетическое развитие </vt:lpstr>
      <vt:lpstr>Физическое развитие</vt:lpstr>
      <vt:lpstr>  Реализация образовательных задач через различные виды деятельности  </vt:lpstr>
      <vt:lpstr>  Реализация образовательных задач через различные виды деятельности  </vt:lpstr>
      <vt:lpstr>Профессиональная коррекция нарушений развития детей</vt:lpstr>
      <vt:lpstr>Профессиональная коррекция нарушений развития детей</vt:lpstr>
      <vt:lpstr> Материально-техническое обеспечение </vt:lpstr>
      <vt:lpstr>Развивающая предметно-пространственная среда</vt:lpstr>
      <vt:lpstr>Режим дня</vt:lpstr>
      <vt:lpstr>Структура образовательного процесса в дошкольном учреждении</vt:lpstr>
      <vt:lpstr> Используемые программы</vt:lpstr>
      <vt:lpstr>Взаимодействие с социальными партнерами</vt:lpstr>
      <vt:lpstr>Интеграция регионального компонента в образовательные области</vt:lpstr>
      <vt:lpstr>Взаимодействие с семьями воспитанников</vt:lpstr>
      <vt:lpstr>Мы всегда рады                         встрече с вами!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</dc:title>
  <dc:creator>Shirasaya</dc:creator>
  <cp:lastModifiedBy>пк</cp:lastModifiedBy>
  <cp:revision>170</cp:revision>
  <dcterms:created xsi:type="dcterms:W3CDTF">2017-02-12T16:48:48Z</dcterms:created>
  <dcterms:modified xsi:type="dcterms:W3CDTF">2021-06-01T08:41:59Z</dcterms:modified>
</cp:coreProperties>
</file>