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8" r:id="rId5"/>
    <p:sldId id="259" r:id="rId6"/>
    <p:sldId id="278" r:id="rId7"/>
    <p:sldId id="257" r:id="rId8"/>
    <p:sldId id="261" r:id="rId9"/>
    <p:sldId id="265" r:id="rId10"/>
    <p:sldId id="281" r:id="rId11"/>
    <p:sldId id="263" r:id="rId12"/>
    <p:sldId id="267" r:id="rId13"/>
    <p:sldId id="264" r:id="rId14"/>
    <p:sldId id="279" r:id="rId15"/>
    <p:sldId id="271" r:id="rId16"/>
    <p:sldId id="275" r:id="rId17"/>
    <p:sldId id="266" r:id="rId18"/>
    <p:sldId id="268" r:id="rId19"/>
    <p:sldId id="277" r:id="rId20"/>
    <p:sldId id="269" r:id="rId21"/>
    <p:sldId id="272" r:id="rId22"/>
    <p:sldId id="273" r:id="rId23"/>
    <p:sldId id="274" r:id="rId24"/>
    <p:sldId id="270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BD08F6-4B15-4E09-855E-DB35826EE287}" type="slidenum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7023EA-200B-4ED1-8653-89472B5FC50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BD08F6-4B15-4E09-855E-DB35826EE28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7056784" cy="1512168"/>
          </a:xfrm>
        </p:spPr>
        <p:txBody>
          <a:bodyPr>
            <a:normAutofit fontScale="90000"/>
          </a:bodyPr>
          <a:lstStyle/>
          <a:p>
            <a:pPr algn="l"/>
            <a:br>
              <a:rPr lang="ru-RU" sz="2800" b="1" dirty="0" smtClean="0"/>
            </a:br>
            <a:br>
              <a:rPr lang="ru-RU" sz="2800" b="1" dirty="0" smtClean="0"/>
            </a:br>
            <a:br>
              <a:rPr lang="ru-RU" sz="2800" b="1" dirty="0" smtClean="0"/>
            </a:br>
            <a:br>
              <a:rPr lang="ru-RU" sz="2800" dirty="0" smtClean="0"/>
            </a:b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r>
              <a:rPr lang="ru-RU" sz="4400" dirty="0" smtClean="0">
                <a:solidFill>
                  <a:srgbClr val="FFFF0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 </a:t>
            </a:r>
            <a:br>
              <a:rPr lang="ru-RU" sz="4400" dirty="0" smtClean="0">
                <a:solidFill>
                  <a:srgbClr val="FFFF0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</a:br>
            <a:br>
              <a:rPr lang="ru-RU" sz="4400" dirty="0" smtClean="0">
                <a:solidFill>
                  <a:srgbClr val="FFFF0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</a:br>
            <a:endParaRPr lang="ru-RU" sz="4400" dirty="0">
              <a:solidFill>
                <a:srgbClr val="FFFF0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32656"/>
            <a:ext cx="6768752" cy="6336704"/>
          </a:xfrm>
          <a:gradFill>
            <a:gsLst>
              <a:gs pos="0">
                <a:schemeClr val="accent4">
                  <a:tint val="35000"/>
                  <a:satMod val="260000"/>
                </a:schemeClr>
              </a:gs>
              <a:gs pos="30000">
                <a:schemeClr val="accent4">
                  <a:tint val="38000"/>
                  <a:satMod val="260000"/>
                </a:schemeClr>
              </a:gs>
              <a:gs pos="75000">
                <a:schemeClr val="accent4">
                  <a:tint val="55000"/>
                  <a:satMod val="255000"/>
                </a:schemeClr>
              </a:gs>
              <a:gs pos="100000">
                <a:schemeClr val="accent4">
                  <a:tint val="70000"/>
                  <a:satMod val="255000"/>
                </a:schemeClr>
              </a:gs>
            </a:gsLst>
            <a:path path="circle">
              <a:fillToRect l="5000" t="100000" r="120000" b="10000"/>
            </a:path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 smtClean="0"/>
          </a:p>
          <a:p>
            <a:pPr algn="l"/>
            <a:r>
              <a:rPr lang="ru-RU" sz="4000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Программа </a:t>
            </a:r>
            <a:endParaRPr lang="ru-RU" sz="4000" dirty="0" smtClean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  <a:p>
            <a:pPr algn="l"/>
            <a:r>
              <a:rPr lang="ru-RU" sz="4000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«Здоровый ребенок»</a:t>
            </a:r>
            <a:endParaRPr lang="ru-RU" sz="4000" dirty="0" smtClean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  <a:p>
            <a:pPr algn="l"/>
            <a:endParaRPr lang="ru-RU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110»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на заседании педагогического совета № 3 от  17.01.2024г.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8" name="Рисунок 7" descr="Похожее изображение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71802" y="3214685"/>
            <a:ext cx="3239219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Подготовительный этап</a:t>
            </a:r>
            <a:endParaRPr lang="ru-RU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35280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ресурсов для реализации Программы "Здоровый ребенок".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этапа:</a:t>
            </a:r>
            <a:endParaRPr lang="ru-RU" sz="20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Систематизировать и обобщить внутренний опыт деятельности ДОУ;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документацию для  реализации мероприятий в соответствии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Программой «Здоровый ребенок»;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(кадровые, материально-технические и т. д.) для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реализации   Программы.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16386" name="Picture 2" descr="Картинки по запросу воспитатель с детьми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4221088"/>
            <a:ext cx="8286750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Этап реализации</a:t>
            </a:r>
            <a:endParaRPr lang="ru-RU" sz="28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реализация Программы «Здоровый ребенок»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этапа: </a:t>
            </a:r>
            <a:endParaRPr lang="ru-RU" sz="20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мероприятия по основным направлениям, определённым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«Здоровый ребенок»;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корректировку мероприятий по реализации Программы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ребенок» в соответствии с результатами мониторинга.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картинка дети на льду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55776" y="3573016"/>
            <a:ext cx="2999606" cy="24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Организация образовательного процесса и режим дня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640960" cy="56886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жизни детей опирается на определенный суточный режим, который представляет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рациональное чередование отрезков сна и бодрствования в соответствии с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физиологическими обоснованиями. Режим пребывания детей в детском саду разработан для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возрастной группы с учетом требований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2.4.1.3049-13 (с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 04.04.2014).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по освоению образовательных областей осуществляется в совместной с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непосредственно образовательной деятельности (НОД), в режимных моментах, в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детей и в совместной деятельности с семьей.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психического здоровья детей при проведении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непосредственно образовательной деятельности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личностно–ориентированном подходе педагогов к детям, в обеспечении смены видов детской деятельности, в использовании динамических пауз, в соблюдении гигиенических требований к организации образовательной деятельности.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находят широкое применение различные виды игр, в том числе игры на свежем воздухе, игры с водой, в старшем дошкольном возрасте – спортивные игры. Во время режимных моментов большое внимание уделяется, закаливанию, проведению игровых упражнений и гимнастике после сна.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с семьей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используются: беседы, консультирование, совместные досуги, развлечения, со 2 младшей группы – Дни Здоровья, а со старшей – физкультурные праздники и проектная деятельность.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Режим дня</a:t>
            </a:r>
            <a:endParaRPr lang="ru-RU" dirty="0">
              <a:solidFill>
                <a:srgbClr val="C00000"/>
              </a:solidFill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2" name="Group 19"/>
          <p:cNvGrpSpPr>
            <a:grpSpLocks noGrp="1"/>
          </p:cNvGrpSpPr>
          <p:nvPr/>
        </p:nvGrpSpPr>
        <p:grpSpPr bwMode="auto">
          <a:xfrm>
            <a:off x="251520" y="1268760"/>
            <a:ext cx="2736304" cy="2664296"/>
            <a:chOff x="295" y="2024"/>
            <a:chExt cx="1723" cy="1860"/>
          </a:xfrm>
          <a:solidFill>
            <a:srgbClr val="00B0F0"/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295" y="2024"/>
              <a:ext cx="1723" cy="1860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567" y="2931"/>
              <a:ext cx="1179" cy="245"/>
            </a:xfrm>
            <a:prstGeom prst="rect">
              <a:avLst/>
            </a:prstGeom>
            <a:grp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dirty="0" smtClean="0"/>
                <a:t>НОД</a:t>
              </a:r>
              <a:endParaRPr lang="ru-RU" altLang="ru-RU" dirty="0"/>
            </a:p>
          </p:txBody>
        </p:sp>
      </p:grpSp>
      <p:grpSp>
        <p:nvGrpSpPr>
          <p:cNvPr id="4" name="Group 20"/>
          <p:cNvGrpSpPr/>
          <p:nvPr/>
        </p:nvGrpSpPr>
        <p:grpSpPr bwMode="auto">
          <a:xfrm>
            <a:off x="6660232" y="188640"/>
            <a:ext cx="2160240" cy="2736303"/>
            <a:chOff x="3198" y="1979"/>
            <a:chExt cx="1497" cy="1542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198" y="1979"/>
              <a:ext cx="1497" cy="154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470" y="2432"/>
              <a:ext cx="998" cy="4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ru-RU" altLang="ru-RU" dirty="0"/>
                <a:t>Дневной</a:t>
              </a:r>
              <a:endParaRPr lang="ru-RU" altLang="ru-RU" dirty="0"/>
            </a:p>
            <a:p>
              <a:r>
                <a:rPr lang="ru-RU" altLang="ru-RU" dirty="0"/>
                <a:t> сон</a:t>
              </a:r>
              <a:endParaRPr lang="ru-RU" altLang="ru-RU" dirty="0"/>
            </a:p>
          </p:txBody>
        </p:sp>
      </p:grpSp>
      <p:sp>
        <p:nvSpPr>
          <p:cNvPr id="10" name="table"/>
          <p:cNvSpPr>
            <a:spLocks noEditPoints="1" noChangeArrowheads="1"/>
          </p:cNvSpPr>
          <p:nvPr/>
        </p:nvSpPr>
        <p:spPr bwMode="auto">
          <a:xfrm>
            <a:off x="2195513" y="3284985"/>
            <a:ext cx="2881312" cy="2736304"/>
          </a:xfrm>
          <a:custGeom>
            <a:avLst/>
            <a:gdLst>
              <a:gd name="T0" fmla="*/ 908 w 21600"/>
              <a:gd name="T1" fmla="*/ 0 h 21600"/>
              <a:gd name="T2" fmla="*/ 1815 w 21600"/>
              <a:gd name="T3" fmla="*/ 885 h 21600"/>
              <a:gd name="T4" fmla="*/ 908 w 21600"/>
              <a:gd name="T5" fmla="*/ 1769 h 21600"/>
              <a:gd name="T6" fmla="*/ 0 w 21600"/>
              <a:gd name="T7" fmla="*/ 8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1 w 21600"/>
              <a:gd name="T13" fmla="*/ 4493 h 21600"/>
              <a:gd name="T14" fmla="*/ 17625 w 21600"/>
              <a:gd name="T15" fmla="*/ 171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Прием пищи</a:t>
            </a:r>
            <a:endParaRPr lang="ru-RU" dirty="0"/>
          </a:p>
        </p:txBody>
      </p:sp>
      <p:grpSp>
        <p:nvGrpSpPr>
          <p:cNvPr id="7" name="Group 33"/>
          <p:cNvGrpSpPr/>
          <p:nvPr/>
        </p:nvGrpSpPr>
        <p:grpSpPr bwMode="auto">
          <a:xfrm>
            <a:off x="3779912" y="980728"/>
            <a:ext cx="2376264" cy="2088233"/>
            <a:chOff x="3696" y="1207"/>
            <a:chExt cx="1140" cy="1140"/>
          </a:xfrm>
        </p:grpSpPr>
        <p:sp>
          <p:nvSpPr>
            <p:cNvPr id="12" name="Tree"/>
            <p:cNvSpPr>
              <a:spLocks noEditPoints="1" noChangeArrowheads="1"/>
            </p:cNvSpPr>
            <p:nvPr/>
          </p:nvSpPr>
          <p:spPr bwMode="auto">
            <a:xfrm>
              <a:off x="3696" y="1207"/>
              <a:ext cx="1140" cy="1140"/>
            </a:xfrm>
            <a:custGeom>
              <a:avLst/>
              <a:gdLst>
                <a:gd name="T0" fmla="*/ 570 w 21600"/>
                <a:gd name="T1" fmla="*/ 0 h 21600"/>
                <a:gd name="T2" fmla="*/ 326 w 21600"/>
                <a:gd name="T3" fmla="*/ 333 h 21600"/>
                <a:gd name="T4" fmla="*/ 163 w 21600"/>
                <a:gd name="T5" fmla="*/ 665 h 21600"/>
                <a:gd name="T6" fmla="*/ 0 w 21600"/>
                <a:gd name="T7" fmla="*/ 998 h 21600"/>
                <a:gd name="T8" fmla="*/ 814 w 21600"/>
                <a:gd name="T9" fmla="*/ 333 h 21600"/>
                <a:gd name="T10" fmla="*/ 977 w 21600"/>
                <a:gd name="T11" fmla="*/ 665 h 21600"/>
                <a:gd name="T12" fmla="*/ 1140 w 21600"/>
                <a:gd name="T13" fmla="*/ 998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8 w 21600"/>
                <a:gd name="T22" fmla="*/ 22453 h 21600"/>
                <a:gd name="T23" fmla="*/ 21069 w 21600"/>
                <a:gd name="T24" fmla="*/ 2828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696" y="1979"/>
              <a:ext cx="1134" cy="23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>
                  <a:solidFill>
                    <a:schemeClr val="bg1"/>
                  </a:solidFill>
                </a:rPr>
                <a:t>Прогулка</a:t>
              </a:r>
              <a:endParaRPr lang="ru-RU" altLang="ru-RU">
                <a:solidFill>
                  <a:schemeClr val="bg1"/>
                </a:solidFill>
              </a:endParaRPr>
            </a:p>
          </p:txBody>
        </p:sp>
      </p:grpSp>
      <p:pic>
        <p:nvPicPr>
          <p:cNvPr id="17" name="Рисунок 16" descr="https://s-media-cache-ak0.pinimg.com/originals/a8/f8/c9/a8f8c92b2f26379f4e3f0e0926ea7ab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96136" y="3573016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588224" y="41490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Самостоятельная </a:t>
            </a:r>
            <a:endParaRPr lang="ru-RU" dirty="0" smtClean="0"/>
          </a:p>
          <a:p>
            <a:r>
              <a:rPr lang="ru-RU" dirty="0" smtClean="0"/>
              <a:t>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Питание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35280" cy="56886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детский сад у детей очень часто наблюдается снижение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аппетита.  Напряженное эмоциональное состояние, новые блюда, неумение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самостоятельно могут спровоцировать отказ ребенка от еды и в детском саду,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дома. Учитывая это, родителям совместно с педагогами необходимо помочь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адаптироваться к новому режиму питания.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правильного поведения за столом, культуру питания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учетом возраста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необходимо формировать и закреплять ежедневно.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организации рационального питания в детском саду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адекватная энергетическая ценность рациона, соответствующая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сбалансированность рациона по всем пищевым факторам;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максимальное разнообразие рациона;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правильная технологичная и кулинарная обработка продуктов и блюд, обеспечивающая их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высокие вкусовые качества и сохранность пищевой ценности;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учет индивидуальных особенностей детей (в т.ч. непереносимость ими отдельных продуктов 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блюд);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санитарно-гигиенической безопасности питания, соблюдение всех санитарных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состоянию пищеблока, поставкам продуктов питания, их транспортировке,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хранению, приготовлению и раздаче блюд.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эстетико-психологический принцип (сервировка стола в соответствии с возрастом ребенка,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88224" y="692696"/>
            <a:ext cx="2101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Организация двигательного режима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496944" cy="6048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– это естественная потребность в движении детей дошкольного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Ее удовлетворение является важнейшим условием всестороннего развития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ребенка. В процессе ежедневного проведения подвижных игр и физических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 расширяется двигательный опыт детей, совершенствуются навыки в основных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движениях ,развиваются ловкость, быстрота, выносливость; формируются самостоятельность,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положительные взаимоотношения со сверстниками.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игр и упражнений  должно предусматривать: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Использование упражнений преимущественно динамического характера и упражнений,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требующих высокой координации движений.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Соответствие игр и упражнений сезону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года, погодным условиям.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Применение разных способов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детей.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Рациональное использование оборудования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инвентаря, предметов окружающей среды.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благоприятных условий для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эмоциональных и морально-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волевых проявлений детей.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Активизация детской самодеятельности.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Стимулирование индивидуальных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каждого ребенка.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закаливание детей в саду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55976" y="3140968"/>
            <a:ext cx="4392488" cy="33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Организация двигательного режима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943610"/>
          <a:ext cx="8229600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88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980728"/>
          <a:ext cx="8208912" cy="45947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32448"/>
                <a:gridCol w="417646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Форма двигательной активности детей в ДОУ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Особенности организации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Утренняя гимнастика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Ежедневно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smtClean="0"/>
                        <a:t>Физкультурные 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2 -3 раза в неделю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3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Музыкальные занятия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2 раза в неделю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Физкультминутка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smtClean="0"/>
                        <a:t>Ежедневно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47">
                <a:tc>
                  <a:txBody>
                    <a:bodyPr/>
                    <a:lstStyle/>
                    <a:p>
                      <a:r>
                        <a:rPr lang="ru-RU" sz="1800" smtClean="0"/>
                        <a:t>Гимнастика после сна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Ежедневно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384">
                <a:tc>
                  <a:txBody>
                    <a:bodyPr/>
                    <a:lstStyle/>
                    <a:p>
                      <a:r>
                        <a:rPr lang="ru-RU" sz="1800" kern="1200" smtClean="0"/>
                        <a:t>Подвижные игры и физические упражнения на прогулке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smtClean="0"/>
                        <a:t>Ежедневно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6029">
                <a:tc>
                  <a:txBody>
                    <a:bodyPr/>
                    <a:lstStyle/>
                    <a:p>
                      <a:r>
                        <a:rPr lang="ru-RU" sz="1800" smtClean="0"/>
                        <a:t>Индивидуальная работа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Ежедневно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3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Спортивный досуг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r>
                        <a:rPr lang="ru-RU" sz="1800" baseline="0" dirty="0" smtClean="0"/>
                        <a:t> раз в месяц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Организация оздоровительных и закаливающих мероприятий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58326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предполагает систему мероприятий, укрепляющих детский организм, повышающий его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сопротивляемость к простудным и вирусным заболеваниям. Оздоровительные и закаливающие мероприятия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на основе комплексной оценки здоровья ребенка.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оздоровительной работы: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системность;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постоянство;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опора на индивидуальные возможности и способности ребенка.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18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мероприятия:</a:t>
            </a:r>
            <a:endParaRPr lang="ru-RU" sz="18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 артикуляционная гимнастика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и коррекционные зрительные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 с доступом свежего воздуха;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Солнечные ванны (в летний период);                      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водой (в летний период);                                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Рациональная одежда детей в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соответствии со временем года и погодой;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Водные гигиенические процедуры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босиком по массажным коврикам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закаливание детей в саду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3356992"/>
            <a:ext cx="46805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Обучение основам культуры ЗОЖ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68952" cy="5976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в немалой степени зависит от наличия фактора безопасного существования.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параллельно с физическим развитием идёт обучение детей основам культуры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органично включается в структуру занятий, способствуя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знаний детей о строении человека, влиянии физических упражнений на организм,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безопасности жизнедеятельности.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направлении необходимо решать следующие задачи: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Знакомить детей с различными чрезвычайными ситуациями;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Давать знания по защите своего организма;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психологическую устойчивость в стрессовых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ситуациях;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защитные рефлексы,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само- и взаимопомощи;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осознанное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своей безопасности.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8194" name="AutoShape 2" descr="Картинки по запросу картинка дети на ль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196" name="AutoShape 4" descr="Картинки по запросу картинка дети на ль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198" name="AutoShape 6" descr="Картинки по запросу картинка дети на ль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23928" y="3933056"/>
            <a:ext cx="3785667" cy="2625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Профилактические мероприятия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Консультативно-информационная работа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784976" cy="56166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Профилактика заболеваемости детей невозможна без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разъяснительной работы с родителями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от уровня их медико-гигиенических знаний зависит здоровье ребенка. Разъяснительно-профилактическая работа проводится в виде бесед, групповых занятий с просмотром тематических видеофильмов. Необходимо использовать также и наглядный метод пропаганды: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санбюллетени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уголки здоровья, плакаты. Выдача родителям тематических памяток, буклетов так же способствует повышению уровня знаний по проблеме. С вышеперечисленными формами работы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профилактика заболеваний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сегодняшний день единственным надежным методом профилактики  является вакцинация, которая не столько спасает от самого заболевания, сколько от его осложнений. Целью вакцинации является не полное устранение вирусов, а снижение заболеваемости и смертности, особенно в группах повышенного риска (дети младшего дошкольного возраста и дети с хроническими заболеваниями).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Неспецифическая профилактика заболеваний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в пищу фитонцидов (лук, чеснок – осень, зима, весна);	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оксолиновой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мази в носовые ходы (осень, зима, весна);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витаминотерапия («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- курсами);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«С» – витаминизация пищи (третьего блюда - постоянно).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4" name="Рисунок 3" descr="Картинки по запросу закаливание детей в саду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4437112"/>
            <a:ext cx="2016224" cy="217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Назначение программы</a:t>
            </a:r>
            <a:endParaRPr lang="ru-RU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"Здоровый ребенок" предназначена для определения перспективных направлений обновления  содержания физкультурно-оздоровительной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образовательной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организации на основе анализа  работы  МДОУ детский сад № 110 за предыдущий период.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силу особой актуальности проблемы сохранения и укрепления здоровья в детей в условиях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 призвана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подходы к физкультурно-оздоровительной работе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                                      </a:t>
            </a:r>
            <a:r>
              <a:rPr lang="ru-RU" sz="32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Сроки реализации:</a:t>
            </a:r>
            <a:endParaRPr lang="ru-RU" sz="3200" b="1" dirty="0" smtClean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декабрь 2028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31746" name="Picture 2" descr="Картинки по запросу картинка будьте здоровы дети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3545632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Повышение компетентности педагогов</a:t>
            </a:r>
            <a:endParaRPr lang="ru-RU" sz="2800" b="1" dirty="0">
              <a:solidFill>
                <a:srgbClr val="00B05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96944" cy="56166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  педагога  дошкольного образования в области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 развития  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теоретико-методической, практической и личностной готовностью   специалиста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задач обучения, воспитания и оздоровления дошкольников, которая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наличие знаний, умений, навыков в области физического воспитания детей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личностной  предрасположенности к профессиональной деятельности. 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sz="16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агогические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советы, консультации;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просмотры и показы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оздоравливающих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дидактического материала и литературы;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 на лучшее оформление физкультурных уголков в группе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воспитатель с детьми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1800" y="4581128"/>
            <a:ext cx="2959993" cy="199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Социальное партнерство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20688"/>
            <a:ext cx="8579296" cy="61206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условиях, когда большинство семей озабочено решением проблем экономического характера, 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усилилась тенденция самоустранения многих родителей от решения вопросов воспитания и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развития ребёнка. Родители, не владея в достаточной мере знанием возрастных и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особенностей развития ребёнка, порой осуществляют воспитание вслепую,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интуитивно. Всё это, как правило, не приносит позитивных результатов. Семья и ДОУ - два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института социализации детей. Для всестороннего развития ребенка требуется их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решает задачи  развития своих воспитанников через социальное партнерство в двух направлениях: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1.Долговременные, постоянные связи с ближайшими социальными партнерами с целью формирования единого пространства оздоровления и физического развития ребенка.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Взаимодействие с родителями  ДОУ, которые являются не только социальными заказчиками, но и активными социальными партнерами.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и внедрить в практику ДОУ разнообразные формы и методы взаимодействия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детского сада и семьи;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и обогатить воспитательные умения родителей;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активному включению родителей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образовательный процесс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детского сада.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sz="26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совместные спортивные развлечения;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 для родителей, родительские собрания, беседы, анкетирование;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выставки, смотры-конкурсы,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занятия по физической культуре.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Обеспечение реализации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основных направлений программы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040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обеспечение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Кадровое обеспечение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физкультурный зал дет сада картинки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55776" y="3573016"/>
            <a:ext cx="4104456" cy="2731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Обобщающий этап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/>
              <a:t>выявление </a:t>
            </a:r>
            <a:r>
              <a:rPr lang="ru-RU" sz="1800" dirty="0"/>
              <a:t>соответствия полученных результатов по основным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направлениям оздоровительной работы </a:t>
            </a:r>
            <a:r>
              <a:rPr lang="ru-RU" sz="1800" dirty="0"/>
              <a:t>поставленным целям и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задачам</a:t>
            </a:r>
            <a:r>
              <a:rPr lang="ru-RU" sz="1800" dirty="0"/>
              <a:t>. </a:t>
            </a:r>
            <a:endParaRPr lang="ru-RU" sz="1800" dirty="0" smtClean="0"/>
          </a:p>
          <a:p>
            <a:pPr>
              <a:buNone/>
            </a:pPr>
            <a:r>
              <a:rPr lang="ru-RU" sz="18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8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этапа: </a:t>
            </a:r>
            <a:endParaRPr lang="ru-RU" sz="18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/>
              <a:t>- провести анализ </a:t>
            </a:r>
            <a:r>
              <a:rPr lang="ru-RU" sz="1800" dirty="0" smtClean="0"/>
              <a:t>и оценку эффективности результатов </a:t>
            </a:r>
            <a:r>
              <a:rPr lang="ru-RU" sz="1800" dirty="0"/>
              <a:t>реализации Программы </a:t>
            </a:r>
            <a:r>
              <a:rPr lang="ru-RU" sz="1800" dirty="0" smtClean="0"/>
              <a:t>«Здоровый ребенок»;</a:t>
            </a:r>
            <a:endParaRPr lang="ru-RU" sz="1800" dirty="0"/>
          </a:p>
          <a:p>
            <a:r>
              <a:rPr lang="ru-RU" sz="1800" dirty="0"/>
              <a:t>- представить аналитические материалы на педсовете ДОУ,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общем </a:t>
            </a:r>
            <a:r>
              <a:rPr lang="ru-RU" sz="1800" dirty="0"/>
              <a:t>родительском собрании, разместить на сайт ДОУ; </a:t>
            </a:r>
            <a:endParaRPr lang="ru-RU" sz="1800" dirty="0"/>
          </a:p>
          <a:p>
            <a:r>
              <a:rPr lang="ru-RU" sz="1800" dirty="0"/>
              <a:t>- определить новые </a:t>
            </a:r>
            <a:r>
              <a:rPr lang="ru-RU" sz="1800" dirty="0" smtClean="0"/>
              <a:t>задачи </a:t>
            </a:r>
            <a:r>
              <a:rPr lang="ru-RU" sz="1800" dirty="0"/>
              <a:t>для </a:t>
            </a:r>
            <a:r>
              <a:rPr lang="ru-RU" sz="1800" dirty="0" smtClean="0"/>
              <a:t>дальнейшей работы по укреплению здоровья детей в ДОУ.</a:t>
            </a:r>
            <a:endParaRPr lang="ru-RU" sz="1800" dirty="0"/>
          </a:p>
          <a:p>
            <a:endParaRPr lang="ru-RU" sz="18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3074" name="Picture 2" descr="Картинки по запросу воспитатель с детьми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1640" y="4869160"/>
            <a:ext cx="598170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26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165304"/>
            <a:ext cx="7467600" cy="28803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/>
          </a:p>
        </p:txBody>
      </p:sp>
      <p:pic>
        <p:nvPicPr>
          <p:cNvPr id="9" name="Рисунок 8" descr="Картинки по запросу картинка будьте здоровы дети"/>
          <p:cNvPicPr/>
          <p:nvPr/>
        </p:nvPicPr>
        <p:blipFill>
          <a:blip r:embed="rId1" cstate="print"/>
          <a:srcRect b="8879"/>
          <a:stretch>
            <a:fillRect/>
          </a:stretch>
        </p:blipFill>
        <p:spPr bwMode="auto">
          <a:xfrm>
            <a:off x="467544" y="260648"/>
            <a:ext cx="799288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Актуальность:</a:t>
            </a:r>
            <a:endParaRPr lang="ru-RU" sz="28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охраны и укрепления здоровья детей обоснована тем, что в последние годы состояние здоровья воспитанников ухудшается. По мнению большинства исследователей это вызвано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Ухудшением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достаточной двигательной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знаний у педагогов и родителей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Сужением понятия «здоровья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Ухудшением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и, как следствие,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ухудшением здоровья новорожденных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58326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 ребенку, так как способствуют развитию его физиологических систем, следовательно, определяют темп и характер нормального функционирования растущего организма. Не секрет, что и в детском саду, и дома дети большую часть времени проводят в статичном положении (за столом, у телевизора, играя в тихие игры на полу). Это увеличивает статичную нагрузку на определенные группы мышц и вызывает их утомление.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десятилетия все большее внимание ученых привлекает проблема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стрессов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влекут за собой различные нервные расстройства и повышенную заболеваемость. Детские стрессы – это следствие дефицита положительных эмоций у ребенка и отрицательной психологической обстановки в семье, излишнего шума и нервозности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Серьезным барьером,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осложняющим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ребенка, является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 тревожности могут быть, во-первых, недостаток эмоциональной поддержки в семье и детском саду, во-вторых, недостаток информации (либо ее недостоверность), которая порождает эмоциональное заостренное ощущение предстоящей угрозы. Тревожность у детей может появляться по отношению к сверстникам, взрослым, к самому себе.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Цель программы:</a:t>
            </a:r>
            <a:endParaRPr lang="ru-RU" sz="28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886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новому качеству физкультурно-оздоровительной деятельности ДОУ и создание условий для обеспечения, формирования и развития здоровья воспитанников ДОУ.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артинки по запросу закаливание детей в саду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79711" y="3140968"/>
            <a:ext cx="439248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Задачи программы:</a:t>
            </a:r>
            <a:endParaRPr lang="ru-RU" sz="28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96944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Развивать двигательные умения и навыки, совершенствовать физические качества воспитанников в соответствии с их индивидуальными возможностями.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Создать систему мероприятий, направленных на физическое развитие и оздоровление детей, профилактику заболеваний, формирование культурно-гигиенических навыков.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Организовать образовательный процесс с максимально щадящей нагрузкой на детей, учитывая индивидуальные особенности и состояние здоровья ребенка, не допускать физических и психических перегрузок.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Формировать  у детей навыки безопасного поведения и привычки к здоровому образу жизни, совершенствовать условия, обеспечивающие охрану и укрепление здоровья воспитанников, и предупреждение травматизма.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Объединить усилия всех участников образовательных отношений, направленные на сохранение потенциала здоровья дошкольников, повышать их компетентность в вопросах охраны и укрепления здоровья детей.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Создать единое образовательное пространство и крепкую материально-техническую базу для обеспечения воспитания здоровой и всесторонне развитой личности ребенка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Принципы программы:</a:t>
            </a:r>
            <a:endParaRPr lang="ru-RU" sz="28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91264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Научность - использование научно обоснованных и практически апробированных способов, технологий и методик;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Природосообразность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организация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здоровьеразвивающей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с учетом природы ребенка, его индивидуальных биологических,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психологических и возрастных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Комплексность 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проведение работы по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здоровьеобеспечению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комплексно,  в ходе всего образовательно-воспитательного процесса.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Единство диагностики и коррекции 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медицинской, педагогической, психофизической диагностики; планирование способов, методов и приёмов коррекции, развития и оздоровления на основе полученных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совместное участие педагогического коллектива и родительской общественности в сохранении, формировании и развитии здоровья детей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Предполагаемые результаты</a:t>
            </a:r>
            <a:endParaRPr lang="ru-RU" sz="28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endParaRPr lang="ru-RU" sz="18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увеличение числа воспитанников, имеющих стойкую положительную динамику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состоянии здоровья;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приобщение ребенка к здоровому образу жизни, овладение ребенком разнообразными видами двигательной активности и закаливания;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создание в ДОУ здоровой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среды, формирования у детей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устойчивости;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введение в ДОУ дополнительных услуг;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совершенствование системы работы с детьми, имеющими нарушение речи;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увеличение числа выпускников ДОУ успешно социализирующихся в условиях школы.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закаивание детей в саду 6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3688" y="4509120"/>
            <a:ext cx="4972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  <a:cs typeface="Times New Roman" panose="02020603050405020304" pitchFamily="18" charset="0"/>
              </a:rPr>
              <a:t>Предполагаемые результаты</a:t>
            </a:r>
            <a:endParaRPr lang="ru-RU" sz="2800" b="1" dirty="0">
              <a:solidFill>
                <a:srgbClr val="0070C0"/>
              </a:solidFill>
              <a:latin typeface="Gulim" pitchFamily="34" charset="-127"/>
              <a:ea typeface="Gulim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424936" cy="5565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endParaRPr lang="ru-RU" sz="18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обновление содержания и технологий физкультурно-оздоровительного,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корреционно-развивающего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числа педагогов и специалистов, участвующих в инновационных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владеющих и использующих в своей практике эффективные,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технологии 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педагогического коллектива ДОУ в распространении опыта на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муниципальном, региональном и федеральном уровне и формирование имиджа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социального заказа родителей.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социум:</a:t>
            </a:r>
            <a:endParaRPr lang="ru-RU" sz="1800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обновление системы взаимодействия с семьями воспитанников с целью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включения их в образовательный процесс, в том числе для  участия в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физкультурно-оздоровительных мероприятиях;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совершенствование организации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–педагогической и социальной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семьям, в том числе семьям группы «риска»;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укрепление сотрудничества с учреждениями здравоохранения.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 smtClean="0"/>
          </a:p>
          <a:p>
            <a:endParaRPr lang="ru-RU" sz="18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17001</Words>
  <Application>WPS Presentation</Application>
  <PresentationFormat>Экран (4:3)</PresentationFormat>
  <Paragraphs>364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Wingdings</vt:lpstr>
      <vt:lpstr>Wingdings 2</vt:lpstr>
      <vt:lpstr>Gulim</vt:lpstr>
      <vt:lpstr>Malgun Gothic</vt:lpstr>
      <vt:lpstr>Times New Roman</vt:lpstr>
      <vt:lpstr>Century Schoolbook</vt:lpstr>
      <vt:lpstr>Microsoft YaHei</vt:lpstr>
      <vt:lpstr>Arial Unicode MS</vt:lpstr>
      <vt:lpstr>Calibri</vt:lpstr>
      <vt:lpstr>Эркер</vt:lpstr>
      <vt:lpstr>                     </vt:lpstr>
      <vt:lpstr>Назначение программы</vt:lpstr>
      <vt:lpstr>Актуальность:</vt:lpstr>
      <vt:lpstr>Актуальность</vt:lpstr>
      <vt:lpstr>Цель программы:</vt:lpstr>
      <vt:lpstr>Задачи программы:</vt:lpstr>
      <vt:lpstr>Принципы программы:</vt:lpstr>
      <vt:lpstr>Предполагаемые результаты</vt:lpstr>
      <vt:lpstr>Предполагаемые результаты</vt:lpstr>
      <vt:lpstr>Подготовительный этап</vt:lpstr>
      <vt:lpstr>Этап реализации</vt:lpstr>
      <vt:lpstr>Организация образовательного процесса и режим дня</vt:lpstr>
      <vt:lpstr>Режим дня</vt:lpstr>
      <vt:lpstr>Питание</vt:lpstr>
      <vt:lpstr>Организация двигательного режима</vt:lpstr>
      <vt:lpstr>Организация двигательного режима</vt:lpstr>
      <vt:lpstr>Организация оздоровительных и закаливающих мероприятий</vt:lpstr>
      <vt:lpstr>Обучение основам культуры ЗОЖ</vt:lpstr>
      <vt:lpstr>Профилактические мероприятия Консультативно-информационная работа</vt:lpstr>
      <vt:lpstr>Повышение компетентности педагогов</vt:lpstr>
      <vt:lpstr>Социальное партнерство</vt:lpstr>
      <vt:lpstr>Обеспечение реализации  основных направлений программы</vt:lpstr>
      <vt:lpstr> Обобщающий этап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Shirasaya</dc:creator>
  <cp:lastModifiedBy>Natalya Koprova</cp:lastModifiedBy>
  <cp:revision>120</cp:revision>
  <dcterms:created xsi:type="dcterms:W3CDTF">2018-01-19T08:01:00Z</dcterms:created>
  <dcterms:modified xsi:type="dcterms:W3CDTF">2024-01-17T13:07:54Z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4591EAEDB5334CC6BD436B0F9716D663_12</vt:lpwstr>
  </property>
  <property fmtid="{D5CDD505-2E9C-101B-9397-08002B2CF9AE}" pid="3" name="KSOProductBuildVer">
    <vt:lpwstr>1049-12.2.0.13359</vt:lpwstr>
  </property>
</Properties>
</file>