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8" r:id="rId6"/>
    <p:sldId id="261" r:id="rId7"/>
    <p:sldId id="262" r:id="rId8"/>
    <p:sldId id="273" r:id="rId9"/>
    <p:sldId id="274" r:id="rId10"/>
    <p:sldId id="275" r:id="rId11"/>
    <p:sldId id="277" r:id="rId12"/>
    <p:sldId id="285" r:id="rId13"/>
    <p:sldId id="288" r:id="rId14"/>
    <p:sldId id="289" r:id="rId15"/>
    <p:sldId id="291" r:id="rId16"/>
    <p:sldId id="297" r:id="rId17"/>
    <p:sldId id="294" r:id="rId18"/>
    <p:sldId id="264" r:id="rId19"/>
    <p:sldId id="29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68C6C-FDFB-42CE-9059-E704387075A7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3274C-C9FC-4B42-9F1E-4884504D4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68C6C-FDFB-42CE-9059-E704387075A7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3274C-C9FC-4B42-9F1E-4884504D4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68C6C-FDFB-42CE-9059-E704387075A7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3274C-C9FC-4B42-9F1E-4884504D4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68C6C-FDFB-42CE-9059-E704387075A7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3274C-C9FC-4B42-9F1E-4884504D4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68C6C-FDFB-42CE-9059-E704387075A7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3274C-C9FC-4B42-9F1E-4884504D4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68C6C-FDFB-42CE-9059-E704387075A7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3274C-C9FC-4B42-9F1E-4884504D4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68C6C-FDFB-42CE-9059-E704387075A7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3274C-C9FC-4B42-9F1E-4884504D4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68C6C-FDFB-42CE-9059-E704387075A7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3274C-C9FC-4B42-9F1E-4884504D4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68C6C-FDFB-42CE-9059-E704387075A7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3274C-C9FC-4B42-9F1E-4884504D4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68C6C-FDFB-42CE-9059-E704387075A7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3274C-C9FC-4B42-9F1E-4884504D4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68C6C-FDFB-42CE-9059-E704387075A7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3274C-C9FC-4B42-9F1E-4884504D47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FE68C6C-FDFB-42CE-9059-E704387075A7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2C3274C-C9FC-4B42-9F1E-4884504D4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933056"/>
            <a:ext cx="7772400" cy="17281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764704"/>
            <a:ext cx="7450024" cy="1656184"/>
          </a:xfrm>
        </p:spPr>
        <p:txBody>
          <a:bodyPr>
            <a:normAutofit/>
          </a:bodyPr>
          <a:lstStyle/>
          <a:p>
            <a:pPr algn="ctr"/>
            <a:r>
              <a:rPr lang="ru-RU" sz="3100" b="0" dirty="0" smtClean="0">
                <a:effectLst/>
              </a:rPr>
              <a:t>«Умелые пальчики»</a:t>
            </a:r>
            <a:r>
              <a:rPr lang="ru-RU" sz="2800" b="0" dirty="0" smtClean="0">
                <a:effectLst/>
              </a:rPr>
              <a:t/>
            </a:r>
            <a:br>
              <a:rPr lang="ru-RU" sz="2800" b="0" dirty="0" smtClean="0">
                <a:effectLst/>
              </a:rPr>
            </a:br>
            <a:endParaRPr lang="ru-RU" sz="2800" b="0" dirty="0">
              <a:effectLst/>
            </a:endParaRPr>
          </a:p>
        </p:txBody>
      </p:sp>
      <p:pic>
        <p:nvPicPr>
          <p:cNvPr id="4" name="Picture 2" descr="C:\Documents and Settings\kroz\Рабочий стол\Рук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2708920"/>
            <a:ext cx="4500594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476672"/>
          <a:ext cx="8280921" cy="5448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/>
                <a:gridCol w="2760307"/>
                <a:gridCol w="2760307"/>
              </a:tblGrid>
              <a:tr h="612068">
                <a:tc>
                  <a:txBody>
                    <a:bodyPr/>
                    <a:lstStyle/>
                    <a:p>
                      <a:r>
                        <a:rPr lang="ru-RU" dirty="0" smtClean="0"/>
                        <a:t>  Месяц. Тема недели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I  </a:t>
                      </a:r>
                      <a:r>
                        <a:rPr lang="ru-RU" dirty="0" smtClean="0"/>
                        <a:t>половина дня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  II</a:t>
                      </a:r>
                      <a:r>
                        <a:rPr lang="ru-RU" dirty="0" smtClean="0"/>
                        <a:t>  половина дня</a:t>
                      </a: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Январь</a:t>
                      </a:r>
                    </a:p>
                    <a:p>
                      <a:r>
                        <a:rPr lang="ru-RU" sz="1600" dirty="0" smtClean="0"/>
                        <a:t>    «Зимующие птицы»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Пальчиковая гимнастика «Кормушка»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Раскраска «Птичка»</a:t>
                      </a:r>
                      <a:endParaRPr lang="ru-RU" sz="14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«Зимние забавы»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Пальчиковая гимнастика «Снеговик»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Рисование на манной крупе «Снеговик»</a:t>
                      </a:r>
                      <a:endParaRPr lang="ru-RU" sz="14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«Продукты питания»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Пальчиковая гимнастика «Пирожки»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Упражнения с фантиками «Сложим пополам», «Трубочка»</a:t>
                      </a:r>
                      <a:endParaRPr lang="ru-RU" sz="14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Февраль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      «Родная страна»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Пальчиковая гимнастика «Здравствуй солнце»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Оригами «Сложим фигуру»</a:t>
                      </a:r>
                      <a:endParaRPr lang="ru-RU" sz="14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«Профессии»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Пальчиковая гимнастика </a:t>
                      </a:r>
                    </a:p>
                    <a:p>
                      <a:r>
                        <a:rPr lang="ru-RU" sz="1400" dirty="0" smtClean="0"/>
                        <a:t>«Это глазки, это ушки…»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Оригами «Сложим фигуру»</a:t>
                      </a:r>
                      <a:endParaRPr lang="ru-RU" sz="14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</a:t>
                      </a:r>
                      <a:r>
                        <a:rPr lang="ru-RU" sz="1600" dirty="0" smtClean="0"/>
                        <a:t>«Транспорт»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Пальчиковая гимнастика «Транспорт»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Игра «Чья машина быстрее доедет»</a:t>
                      </a:r>
                      <a:endParaRPr lang="ru-RU" sz="14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1600" dirty="0" smtClean="0"/>
                        <a:t>«Защитники отечества»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Пальчиковая гимнастика «Защитники»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Штриховка </a:t>
                      </a:r>
                      <a:r>
                        <a:rPr lang="ru-RU" dirty="0" smtClean="0"/>
                        <a:t>«</a:t>
                      </a:r>
                      <a:r>
                        <a:rPr lang="ru-RU" sz="1400" dirty="0" smtClean="0"/>
                        <a:t>Танк»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1" y="251469"/>
          <a:ext cx="7992888" cy="6281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553325">
                <a:tc>
                  <a:txBody>
                    <a:bodyPr/>
                    <a:lstStyle/>
                    <a:p>
                      <a:r>
                        <a:rPr lang="ru-RU" dirty="0" smtClean="0"/>
                        <a:t>  Месяц. Тема недели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I  </a:t>
                      </a:r>
                      <a:r>
                        <a:rPr lang="ru-RU" dirty="0" smtClean="0"/>
                        <a:t>половина дня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  II</a:t>
                      </a:r>
                      <a:r>
                        <a:rPr lang="ru-RU" dirty="0" smtClean="0"/>
                        <a:t>  половина дня</a:t>
                      </a:r>
                    </a:p>
                  </a:txBody>
                  <a:tcPr/>
                </a:tc>
              </a:tr>
              <a:tr h="607276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Март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 «8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марта-женский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день»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Пальчиковая гимнастика «Мама»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Упражнение «Выложим цветок из фасоли»</a:t>
                      </a:r>
                      <a:endParaRPr lang="ru-RU" sz="1400" dirty="0"/>
                    </a:p>
                  </a:txBody>
                  <a:tcPr/>
                </a:tc>
              </a:tr>
              <a:tr h="5533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      «Весна»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Пальчиковая гимнастика «Весна»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Оригами «Сложим</a:t>
                      </a:r>
                      <a:r>
                        <a:rPr lang="ru-RU" sz="1400" baseline="0" dirty="0" smtClean="0"/>
                        <a:t> фигуру»</a:t>
                      </a:r>
                      <a:endParaRPr lang="ru-RU" sz="1400" dirty="0"/>
                    </a:p>
                  </a:txBody>
                  <a:tcPr/>
                </a:tc>
              </a:tr>
              <a:tr h="5533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«Комнатные растения»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Пальчиковая</a:t>
                      </a:r>
                      <a:r>
                        <a:rPr lang="ru-RU" sz="1400" baseline="0" dirty="0" smtClean="0"/>
                        <a:t> гимнастика «Фикус»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Рисование</a:t>
                      </a:r>
                      <a:r>
                        <a:rPr lang="ru-RU" sz="1400" baseline="0" dirty="0" smtClean="0"/>
                        <a:t> пальчиком на манной крупе «Цветок»</a:t>
                      </a:r>
                      <a:endParaRPr lang="ru-RU" sz="1400" dirty="0"/>
                    </a:p>
                  </a:txBody>
                  <a:tcPr/>
                </a:tc>
              </a:tr>
              <a:tr h="57691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«Правила дорожного движения»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Пальчиковая гимнастика «Транспорт»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Раскраска</a:t>
                      </a:r>
                      <a:r>
                        <a:rPr lang="ru-RU" sz="1400" baseline="0" dirty="0" smtClean="0"/>
                        <a:t> «Светофор»</a:t>
                      </a:r>
                      <a:endParaRPr lang="ru-RU" sz="1400" dirty="0"/>
                    </a:p>
                  </a:txBody>
                  <a:tcPr/>
                </a:tc>
              </a:tr>
              <a:tr h="607276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Апрель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ru-RU" sz="1600" dirty="0" smtClean="0"/>
                        <a:t>«Птицы</a:t>
                      </a:r>
                      <a:r>
                        <a:rPr lang="ru-RU" sz="1600" baseline="0" dirty="0" smtClean="0"/>
                        <a:t> весной</a:t>
                      </a:r>
                      <a:r>
                        <a:rPr lang="ru-RU" sz="1600" dirty="0" smtClean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Пальчиковая</a:t>
                      </a:r>
                      <a:r>
                        <a:rPr lang="ru-RU" sz="1400" baseline="0" dirty="0" smtClean="0"/>
                        <a:t> гимнастика «Птицы прилетели»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Штриховка «Птица»</a:t>
                      </a:r>
                      <a:endParaRPr lang="ru-RU" sz="1400" dirty="0"/>
                    </a:p>
                  </a:txBody>
                  <a:tcPr/>
                </a:tc>
              </a:tr>
              <a:tr h="553325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</a:t>
                      </a:r>
                      <a:r>
                        <a:rPr lang="ru-RU" sz="1600" dirty="0" smtClean="0"/>
                        <a:t>«Космос»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Игра</a:t>
                      </a:r>
                      <a:r>
                        <a:rPr lang="ru-RU" sz="1400" baseline="0" dirty="0" smtClean="0"/>
                        <a:t>  на внимание «Космонавт»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Упражнения с фантиками «Трубочка», Конвертик»</a:t>
                      </a:r>
                      <a:endParaRPr lang="ru-RU" sz="1400" dirty="0"/>
                    </a:p>
                  </a:txBody>
                  <a:tcPr/>
                </a:tc>
              </a:tr>
              <a:tr h="5533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«Водный мир»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Пальчиковая игра «Рыбка»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Раскраска «Рыбка»</a:t>
                      </a:r>
                      <a:endParaRPr lang="ru-RU" sz="1400" dirty="0"/>
                    </a:p>
                  </a:txBody>
                  <a:tcPr/>
                </a:tc>
              </a:tr>
              <a:tr h="553325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</a:t>
                      </a:r>
                      <a:r>
                        <a:rPr lang="ru-RU" sz="1600" dirty="0" smtClean="0"/>
                        <a:t>«Спорт»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Пальчиковая гимнастика «Это глазки, это ушки…»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Игра «Чья</a:t>
                      </a:r>
                      <a:r>
                        <a:rPr lang="ru-RU" sz="1400" baseline="0" dirty="0" smtClean="0"/>
                        <a:t> зверюшка быстрее добежит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</a:tr>
              <a:tr h="60727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              Май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       «День победы»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Пальчиковая гимнастика «Здравствуй»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Раскраска</a:t>
                      </a:r>
                      <a:r>
                        <a:rPr lang="ru-RU" sz="1400" baseline="0" dirty="0" smtClean="0"/>
                        <a:t> «Медаль за победу»</a:t>
                      </a:r>
                      <a:endParaRPr lang="ru-RU" sz="1400" dirty="0"/>
                    </a:p>
                  </a:txBody>
                  <a:tcPr/>
                </a:tc>
              </a:tr>
              <a:tr h="553325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</a:t>
                      </a:r>
                      <a:r>
                        <a:rPr lang="ru-RU" sz="1600" dirty="0" smtClean="0"/>
                        <a:t>«Скоро лето»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Пальчиковая гимнастика «На ромашке две букашки»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Упражнение</a:t>
                      </a:r>
                      <a:r>
                        <a:rPr lang="ru-RU" sz="1400" baseline="0" dirty="0" smtClean="0"/>
                        <a:t> «Пристегнем цветы к полянке»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5040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Выставка дидактических игр и пособий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34495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3076" name="Picture 4" descr="C:\Users\Админ\Desktop\IMG_8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236" y="1196752"/>
            <a:ext cx="7915801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120680" cy="108012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 </a:t>
            </a:r>
            <a:r>
              <a:rPr lang="ru-RU" sz="2000" dirty="0" smtClean="0"/>
              <a:t>Выставка дидактических игр и пособий </a:t>
            </a:r>
            <a:br>
              <a:rPr lang="ru-RU" sz="2000" dirty="0" smtClean="0"/>
            </a:br>
            <a:r>
              <a:rPr lang="ru-RU" sz="2000" dirty="0" smtClean="0"/>
              <a:t>изготовленных педагогами и родителями</a:t>
            </a:r>
            <a:endParaRPr lang="ru-RU" sz="2000" dirty="0"/>
          </a:p>
        </p:txBody>
      </p:sp>
      <p:pic>
        <p:nvPicPr>
          <p:cNvPr id="4100" name="Picture 4" descr="C:\Users\Админ\Desktop\IMG_8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122332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93610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Подручные средства используемые </a:t>
            </a:r>
            <a:br>
              <a:rPr lang="ru-RU" sz="2000" dirty="0" smtClean="0"/>
            </a:br>
            <a:r>
              <a:rPr lang="ru-RU" sz="2000" dirty="0" smtClean="0"/>
              <a:t>для развития мелкой моторики</a:t>
            </a:r>
            <a:endParaRPr lang="ru-RU" sz="2000" dirty="0"/>
          </a:p>
        </p:txBody>
      </p:sp>
      <p:pic>
        <p:nvPicPr>
          <p:cNvPr id="5124" name="Picture 4" descr="C:\Users\Админ\Desktop\IMG_8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896603" cy="4365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      </a:t>
            </a:r>
            <a:r>
              <a:rPr lang="ru-RU" sz="2000" dirty="0" smtClean="0"/>
              <a:t>Развиваем пальчики с помощью геометрических фигур и счетных палочек</a:t>
            </a:r>
            <a:endParaRPr lang="ru-RU" sz="2000" dirty="0"/>
          </a:p>
        </p:txBody>
      </p:sp>
      <p:pic>
        <p:nvPicPr>
          <p:cNvPr id="1026" name="Picture 2" descr="C:\Users\Админ\Desktop\20161028_155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2304256" cy="1664803"/>
          </a:xfrm>
          <a:prstGeom prst="rect">
            <a:avLst/>
          </a:prstGeom>
          <a:noFill/>
        </p:spPr>
      </p:pic>
      <p:pic>
        <p:nvPicPr>
          <p:cNvPr id="1027" name="Picture 3" descr="C:\Users\Админ\Desktop\20161031_155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3150907" cy="1539082"/>
          </a:xfrm>
          <a:prstGeom prst="rect">
            <a:avLst/>
          </a:prstGeom>
          <a:noFill/>
        </p:spPr>
      </p:pic>
      <p:pic>
        <p:nvPicPr>
          <p:cNvPr id="1029" name="Picture 5" descr="C:\Users\Админ\Desktop\IMG_8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45024"/>
            <a:ext cx="2116121" cy="1587199"/>
          </a:xfrm>
          <a:prstGeom prst="rect">
            <a:avLst/>
          </a:prstGeom>
          <a:noFill/>
        </p:spPr>
      </p:pic>
      <p:pic>
        <p:nvPicPr>
          <p:cNvPr id="1030" name="Picture 6" descr="C:\Users\Админ\Desktop\IMG_85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52" y="3501008"/>
            <a:ext cx="2428210" cy="1821280"/>
          </a:xfrm>
          <a:prstGeom prst="rect">
            <a:avLst/>
          </a:prstGeom>
          <a:noFill/>
        </p:spPr>
      </p:pic>
      <p:pic>
        <p:nvPicPr>
          <p:cNvPr id="1031" name="Picture 7" descr="C:\Users\Админ\Desktop\IMG_85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501008"/>
            <a:ext cx="2452556" cy="1839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60648"/>
            <a:ext cx="8183880" cy="86409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Упражняем пальчики выполняя задания со шнурками, фасолью,</a:t>
            </a:r>
            <a:br>
              <a:rPr lang="ru-RU" sz="1800" dirty="0" smtClean="0"/>
            </a:br>
            <a:r>
              <a:rPr lang="ru-RU" sz="1800" dirty="0" smtClean="0"/>
              <a:t> салфетками,  красками, бумагой. </a:t>
            </a:r>
            <a:endParaRPr lang="ru-RU" sz="1800" dirty="0"/>
          </a:p>
        </p:txBody>
      </p:sp>
      <p:pic>
        <p:nvPicPr>
          <p:cNvPr id="1026" name="Picture 2" descr="C:\Users\Админ\Desktop\20161028_142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1851494" cy="1922206"/>
          </a:xfrm>
          <a:prstGeom prst="rect">
            <a:avLst/>
          </a:prstGeom>
          <a:noFill/>
        </p:spPr>
      </p:pic>
      <p:pic>
        <p:nvPicPr>
          <p:cNvPr id="1027" name="Picture 3" descr="C:\Users\Админ\Desktop\20161028_143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340768"/>
            <a:ext cx="1599442" cy="1885162"/>
          </a:xfrm>
          <a:prstGeom prst="rect">
            <a:avLst/>
          </a:prstGeom>
          <a:noFill/>
        </p:spPr>
      </p:pic>
      <p:pic>
        <p:nvPicPr>
          <p:cNvPr id="1028" name="Picture 4" descr="C:\Users\Админ\Desktop\IMG_79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484784"/>
            <a:ext cx="2218319" cy="1575929"/>
          </a:xfrm>
          <a:prstGeom prst="rect">
            <a:avLst/>
          </a:prstGeom>
          <a:noFill/>
        </p:spPr>
      </p:pic>
      <p:pic>
        <p:nvPicPr>
          <p:cNvPr id="1029" name="Picture 5" descr="C:\Users\Админ\Desktop\IMG_7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573016"/>
            <a:ext cx="1514855" cy="2019669"/>
          </a:xfrm>
          <a:prstGeom prst="rect">
            <a:avLst/>
          </a:prstGeom>
          <a:noFill/>
        </p:spPr>
      </p:pic>
      <p:pic>
        <p:nvPicPr>
          <p:cNvPr id="1030" name="Picture 6" descr="C:\Users\Админ\Desktop\IMG_72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645024"/>
            <a:ext cx="1791622" cy="1930913"/>
          </a:xfrm>
          <a:prstGeom prst="rect">
            <a:avLst/>
          </a:prstGeom>
          <a:noFill/>
        </p:spPr>
      </p:pic>
      <p:pic>
        <p:nvPicPr>
          <p:cNvPr id="1032" name="Picture 8" descr="C:\Users\Админ\Desktop\СРЕДНЯЯ ГРУППА\девяточка\IMG_84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501008"/>
            <a:ext cx="1587199" cy="2116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5760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     Выставка детских работ</a:t>
            </a:r>
            <a:endParaRPr lang="ru-RU" sz="2400" dirty="0"/>
          </a:p>
        </p:txBody>
      </p:sp>
      <p:pic>
        <p:nvPicPr>
          <p:cNvPr id="9219" name="Picture 3" descr="C:\Users\Админ\Desktop\IMG_8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852936"/>
            <a:ext cx="1584176" cy="1541815"/>
          </a:xfrm>
          <a:prstGeom prst="rect">
            <a:avLst/>
          </a:prstGeom>
          <a:noFill/>
        </p:spPr>
      </p:pic>
      <p:pic>
        <p:nvPicPr>
          <p:cNvPr id="9220" name="Picture 4" descr="C:\Users\Админ\Desktop\IMG_8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996952"/>
            <a:ext cx="2016224" cy="1389446"/>
          </a:xfrm>
          <a:prstGeom prst="rect">
            <a:avLst/>
          </a:prstGeom>
          <a:noFill/>
        </p:spPr>
      </p:pic>
      <p:pic>
        <p:nvPicPr>
          <p:cNvPr id="9222" name="Picture 6" descr="C:\Users\Админ\Desktop\фотки моторики\20161130_1803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653136"/>
            <a:ext cx="1437624" cy="1916832"/>
          </a:xfrm>
          <a:prstGeom prst="rect">
            <a:avLst/>
          </a:prstGeom>
          <a:noFill/>
        </p:spPr>
      </p:pic>
      <p:pic>
        <p:nvPicPr>
          <p:cNvPr id="9223" name="Picture 7" descr="C:\Users\Админ\Desktop\IMG_82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268760"/>
            <a:ext cx="2240330" cy="1448902"/>
          </a:xfrm>
          <a:prstGeom prst="rect">
            <a:avLst/>
          </a:prstGeom>
          <a:noFill/>
        </p:spPr>
      </p:pic>
      <p:pic>
        <p:nvPicPr>
          <p:cNvPr id="9224" name="Picture 8" descr="C:\Users\Админ\Desktop\20161028_1552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196752"/>
            <a:ext cx="2267744" cy="1514057"/>
          </a:xfrm>
          <a:prstGeom prst="rect">
            <a:avLst/>
          </a:prstGeom>
          <a:noFill/>
        </p:spPr>
      </p:pic>
      <p:pic>
        <p:nvPicPr>
          <p:cNvPr id="9225" name="Picture 9" descr="C:\Users\Админ\Desktop\20161028_1427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268760"/>
            <a:ext cx="2455797" cy="1429300"/>
          </a:xfrm>
          <a:prstGeom prst="rect">
            <a:avLst/>
          </a:prstGeom>
          <a:noFill/>
        </p:spPr>
      </p:pic>
      <p:pic>
        <p:nvPicPr>
          <p:cNvPr id="9226" name="Рисунок 4" descr="C:\Users\Админ\Desktop\IMG_84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581128"/>
            <a:ext cx="22479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C:\Users\Админ\Desktop\20161028_1354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4653136"/>
            <a:ext cx="2627784" cy="1633298"/>
          </a:xfrm>
          <a:prstGeom prst="rect">
            <a:avLst/>
          </a:prstGeom>
          <a:noFill/>
        </p:spPr>
      </p:pic>
      <p:pic>
        <p:nvPicPr>
          <p:cNvPr id="14" name="Picture 3" descr="C:\Users\Админ\Desktop\IMG_747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275856" y="2852936"/>
            <a:ext cx="2232248" cy="1722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6864" cy="4824536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effectLst/>
              </a:rPr>
              <a:t>                         </a:t>
            </a:r>
            <a:r>
              <a:rPr lang="ru-RU" sz="2800" dirty="0" smtClean="0">
                <a:effectLst/>
              </a:rPr>
              <a:t>Заключение</a:t>
            </a:r>
            <a:r>
              <a:rPr lang="ru-RU" sz="2800" b="0" dirty="0" smtClean="0">
                <a:effectLst/>
              </a:rPr>
              <a:t/>
            </a:r>
            <a:br>
              <a:rPr lang="ru-RU" sz="2800" b="0" dirty="0" smtClean="0">
                <a:effectLst/>
              </a:rPr>
            </a:br>
            <a:r>
              <a:rPr lang="ru-RU" sz="2200" b="0" dirty="0" smtClean="0">
                <a:effectLst/>
              </a:rPr>
              <a:t>Анализируя проделанную работу, можно сделать выводы:</a:t>
            </a:r>
            <a:br>
              <a:rPr lang="ru-RU" sz="2200" b="0" dirty="0" smtClean="0">
                <a:effectLst/>
              </a:rPr>
            </a:br>
            <a:r>
              <a:rPr lang="ru-RU" sz="2200" b="0" dirty="0" smtClean="0">
                <a:effectLst/>
              </a:rPr>
              <a:t>Тема проекта выбрана с учетом возрастных особенностей детей и актуальностью проблемы.</a:t>
            </a:r>
            <a:br>
              <a:rPr lang="ru-RU" sz="2200" b="0" dirty="0" smtClean="0">
                <a:effectLst/>
              </a:rPr>
            </a:br>
            <a:r>
              <a:rPr lang="ru-RU" sz="2200" b="0" dirty="0" smtClean="0">
                <a:effectLst/>
              </a:rPr>
              <a:t>Использование пальчиковых игр, игровых упражнений вызвало положительную реакцию и интерес у детей, они с желанием выполняли упражнения, пользуются играми и пособиями в свободной деятельности. </a:t>
            </a:r>
            <a:br>
              <a:rPr lang="ru-RU" sz="2200" b="0" dirty="0" smtClean="0">
                <a:effectLst/>
              </a:rPr>
            </a:br>
            <a:r>
              <a:rPr lang="ru-RU" sz="2200" b="0" dirty="0" smtClean="0">
                <a:effectLst/>
              </a:rPr>
              <a:t>Дети стали более активными и самостоятельными.</a:t>
            </a:r>
            <a:br>
              <a:rPr lang="ru-RU" sz="2200" b="0" dirty="0" smtClean="0">
                <a:effectLst/>
              </a:rPr>
            </a:br>
            <a:r>
              <a:rPr lang="ru-RU" sz="2200" b="0" dirty="0" smtClean="0">
                <a:effectLst/>
              </a:rPr>
              <a:t>Речевая активность детей возросла, их речь стала более ритмичной, эмоциональной.</a:t>
            </a:r>
            <a:br>
              <a:rPr lang="ru-RU" sz="2200" b="0" dirty="0" smtClean="0">
                <a:effectLst/>
              </a:rPr>
            </a:br>
            <a:r>
              <a:rPr lang="ru-RU" sz="2200" b="0" dirty="0" smtClean="0">
                <a:effectLst/>
              </a:rPr>
              <a:t>Родители приняли участие в реализации проекта, начали использовать игры с различными материалами для развития мелкой моторики дома. </a:t>
            </a:r>
            <a:r>
              <a:rPr lang="ru-RU" sz="2400" b="0" dirty="0" smtClean="0">
                <a:effectLst/>
              </a:rPr>
              <a:t/>
            </a:r>
            <a:br>
              <a:rPr lang="ru-RU" sz="2400" b="0" dirty="0" smtClean="0">
                <a:effectLst/>
              </a:rPr>
            </a:br>
            <a:endParaRPr lang="ru-RU" sz="2800" b="0" dirty="0">
              <a:effectLst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204864"/>
            <a:ext cx="7139136" cy="936104"/>
          </a:xfrm>
        </p:spPr>
        <p:txBody>
          <a:bodyPr/>
          <a:lstStyle/>
          <a:p>
            <a:r>
              <a:rPr lang="ru-RU" dirty="0" smtClean="0"/>
              <a:t>   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84776" cy="3600400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effectLst/>
              </a:rPr>
              <a:t>Проект</a:t>
            </a:r>
            <a:r>
              <a:rPr lang="ru-RU" sz="2800" b="0" dirty="0" smtClean="0">
                <a:effectLst/>
              </a:rPr>
              <a:t> </a:t>
            </a:r>
            <a:r>
              <a:rPr lang="ru-RU" sz="2400" b="0" dirty="0" smtClean="0">
                <a:effectLst/>
              </a:rPr>
              <a:t>предназначен  для работы с детьми дошкольного возраста.</a:t>
            </a:r>
            <a:br>
              <a:rPr lang="ru-RU" sz="2400" b="0" dirty="0" smtClean="0">
                <a:effectLst/>
              </a:rPr>
            </a:br>
            <a:r>
              <a:rPr lang="ru-RU" sz="2400" b="0" dirty="0" smtClean="0">
                <a:effectLst/>
              </a:rPr>
              <a:t>Может использоваться родителями, воспитателями, логопедами как методическое пособие для занятий с детьми по развитию мелкой мускулатуры рук.</a:t>
            </a:r>
            <a:endParaRPr lang="ru-RU" sz="2400" b="0" dirty="0"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55446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effectLst/>
              </a:rPr>
              <a:t>Актуальность</a:t>
            </a:r>
            <a:r>
              <a:rPr lang="ru-RU" sz="2800" b="0" dirty="0" smtClean="0">
                <a:effectLst/>
              </a:rPr>
              <a:t/>
            </a:r>
            <a:br>
              <a:rPr lang="ru-RU" sz="2800" b="0" dirty="0" smtClean="0">
                <a:effectLst/>
              </a:rPr>
            </a:br>
            <a:r>
              <a:rPr lang="ru-RU" sz="1800" b="0" dirty="0" smtClean="0">
                <a:effectLst/>
              </a:rPr>
              <a:t>Вопрос развития мелкой моторики детей и на сегодняшний день остается актуальным. Это неоднократно подчеркивалось  учеными, педагогами, психологами, логопедами и другими специалистами в области дошкольного образования. </a:t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>У большинства современных детей наблюдается общее моторное отставание. Дети стали меньше двигаться все больше в коляске или в машине с родителями, а подвижным играм предпочитают компьютерные.</a:t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>Уровень развития мелкой моторики  - один из показателей  интеллектуальной готовности к школе. Поэтому развитие мелкой моторики  нужно начинать задолго до поступления в первый класс, а именно с самого раннего возраста.</a:t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>Следовательно,  целенаправленная систематическая  работа с детьми по развитию мелкой моторики  у детей дошкольного возраста способствует  овладению необходимых навыков самообслуживания , что ведет к формированию самостоятельности  в быту, развивается творчество в изобразительной деятельности, речь становиться более выразительной, проявляется интерес к интеллектуальной деятельности, а самое главное способствует сохранению психического и физического здоровья детей.</a:t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5544616"/>
          </a:xfrm>
        </p:spPr>
        <p:txBody>
          <a:bodyPr>
            <a:noAutofit/>
          </a:bodyPr>
          <a:lstStyle/>
          <a:p>
            <a:r>
              <a:rPr lang="ru-RU" sz="2000" dirty="0" smtClean="0">
                <a:effectLst/>
              </a:rPr>
              <a:t>                                          </a:t>
            </a:r>
            <a:r>
              <a:rPr lang="ru-RU" sz="2400" dirty="0" smtClean="0">
                <a:effectLst/>
              </a:rPr>
              <a:t>Паспорт проекта</a:t>
            </a:r>
            <a:r>
              <a:rPr lang="ru-RU" sz="2000" b="0" dirty="0" smtClean="0">
                <a:effectLst/>
              </a:rPr>
              <a:t/>
            </a:r>
            <a:br>
              <a:rPr lang="ru-RU" sz="2000" b="0" dirty="0" smtClean="0">
                <a:effectLst/>
              </a:rPr>
            </a:br>
            <a:r>
              <a:rPr lang="ru-RU" sz="1600" b="0" dirty="0" smtClean="0">
                <a:effectLst/>
              </a:rPr>
              <a:t>Наименование проекта: «Умелые пальчики»</a:t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Тип: практико-ориентированный, долгосрочный, открытый, групповой.</a:t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Количество воспитанников: 26</a:t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Форма представления: слайдовая презентация</a:t>
            </a:r>
            <a:br>
              <a:rPr lang="ru-RU" sz="1600" b="0" dirty="0" smtClean="0">
                <a:effectLst/>
              </a:rPr>
            </a:br>
            <a:r>
              <a:rPr lang="ru-RU" sz="1600" dirty="0" smtClean="0">
                <a:effectLst/>
              </a:rPr>
              <a:t>Цель:  </a:t>
            </a:r>
            <a:r>
              <a:rPr lang="ru-RU" sz="1600" b="0" dirty="0" smtClean="0">
                <a:effectLst/>
              </a:rPr>
              <a:t>создать условия для развитие мелкой моторики дошкольников через различные виды деятельности .</a:t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Задачи:</a:t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Изучить методическую литературу по данной проблеме</a:t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Провести диагностику на развитие мелкой моторики у детей</a:t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Составить перспективный план работы с детьми</a:t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Совершенствовать предметно-развивающую среду группы (подготовить атрибуты, пособия, дидактические игры, наглядный материал, картотеку пальчиковой гимнастики).</a:t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Подготовить материал для взаимодействия с родителями.</a:t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Привлечь родителей к активному участию по проблеме. </a:t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 Исполнители проекта:</a:t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Дети 4-5 лет, воспитатели, родители.</a:t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Сроки: сентябрь 2016 год  по  май 2017 год.</a:t>
            </a:r>
            <a:br>
              <a:rPr lang="ru-RU" sz="1600" b="0" dirty="0" smtClean="0">
                <a:effectLst/>
              </a:rPr>
            </a:br>
            <a:r>
              <a:rPr lang="ru-RU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908720"/>
            <a:ext cx="5976664" cy="3528392"/>
          </a:xfrm>
        </p:spPr>
        <p:txBody>
          <a:bodyPr>
            <a:noAutofit/>
          </a:bodyPr>
          <a:lstStyle/>
          <a:p>
            <a:r>
              <a:rPr lang="ru-RU" sz="2000" dirty="0" smtClean="0">
                <a:effectLst/>
              </a:rPr>
              <a:t>                  Пути реализации проекта:</a:t>
            </a: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>1. Пополнение материала РППС</a:t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>3. Использование пальчиковой гимнастики, пальчиковых игр и упражнений, а  так же нетрадиционных методов и технологий во всех воспитательно-образовательных блоках.</a:t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>4. Проведение родительских собраний, консультаций, анкетирование родителей по проблеме. </a:t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> </a:t>
            </a:r>
            <a:br>
              <a:rPr lang="ru-RU" sz="1800" b="0" dirty="0" smtClean="0">
                <a:effectLst/>
              </a:rPr>
            </a:br>
            <a:endParaRPr lang="ru-RU" sz="1800" b="0" dirty="0"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83880" cy="6768752"/>
          </a:xfrm>
        </p:spPr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                          </a:t>
            </a:r>
            <a:br>
              <a:rPr lang="ru-RU" sz="1600" dirty="0" smtClean="0"/>
            </a:br>
            <a:r>
              <a:rPr lang="ru-RU" sz="1600" b="0" dirty="0" smtClean="0">
                <a:effectLst/>
              </a:rPr>
              <a:t>                                               </a:t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/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/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/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/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/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/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/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/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/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/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/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/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/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                                               </a:t>
            </a:r>
            <a:r>
              <a:rPr lang="ru-RU" sz="2400" dirty="0" smtClean="0">
                <a:effectLst/>
              </a:rPr>
              <a:t>Этапы реализации:</a:t>
            </a:r>
            <a:r>
              <a:rPr lang="ru-RU" sz="1600" b="0" dirty="0" smtClean="0">
                <a:effectLst/>
              </a:rPr>
              <a:t>                                                                                                      </a:t>
            </a:r>
            <a:br>
              <a:rPr lang="ru-RU" sz="1600" b="0" dirty="0" smtClean="0">
                <a:effectLst/>
              </a:rPr>
            </a:br>
            <a:r>
              <a:rPr lang="en-US" sz="1600" dirty="0" smtClean="0">
                <a:effectLst/>
              </a:rPr>
              <a:t>I</a:t>
            </a:r>
            <a:r>
              <a:rPr lang="ru-RU" sz="1600" dirty="0" smtClean="0">
                <a:effectLst/>
              </a:rPr>
              <a:t>. Подготовительный</a:t>
            </a:r>
            <a:r>
              <a:rPr lang="ru-RU" sz="1600" b="0" dirty="0" smtClean="0">
                <a:effectLst/>
              </a:rPr>
              <a:t/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Изучить научно-методическую литературу по проблеме.</a:t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Подготовить перспективный план работы, картотеки, конспекты, пособия, игры для детей.</a:t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Подобрать информационно-консультационный материал для родителей.</a:t>
            </a:r>
            <a:br>
              <a:rPr lang="ru-RU" sz="1600" b="0" dirty="0" smtClean="0">
                <a:effectLst/>
              </a:rPr>
            </a:br>
            <a:r>
              <a:rPr lang="en-US" sz="1600" dirty="0" smtClean="0">
                <a:effectLst/>
              </a:rPr>
              <a:t>II. </a:t>
            </a:r>
            <a:r>
              <a:rPr lang="ru-RU" sz="1600" dirty="0" smtClean="0">
                <a:effectLst/>
              </a:rPr>
              <a:t>Диагностический этап</a:t>
            </a:r>
            <a:r>
              <a:rPr lang="ru-RU" sz="1600" b="0" dirty="0" smtClean="0">
                <a:effectLst/>
              </a:rPr>
              <a:t/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Проводился с помощью наблюдений за каждым ребенком в течении дня, а так же с использованием тестовых диагностических заданий для уровня </a:t>
            </a:r>
            <a:r>
              <a:rPr lang="ru-RU" sz="1600" b="0" dirty="0" err="1" smtClean="0">
                <a:effectLst/>
              </a:rPr>
              <a:t>сформированности</a:t>
            </a:r>
            <a:r>
              <a:rPr lang="ru-RU" sz="1600" b="0" dirty="0" smtClean="0">
                <a:effectLst/>
              </a:rPr>
              <a:t> мелкой моторики пальцев рук.</a:t>
            </a:r>
            <a:r>
              <a:rPr lang="en-US" sz="1600" b="0" dirty="0" smtClean="0">
                <a:effectLst/>
              </a:rPr>
              <a:t/>
            </a:r>
            <a:br>
              <a:rPr lang="en-US" sz="1600" b="0" dirty="0" smtClean="0">
                <a:effectLst/>
              </a:rPr>
            </a:br>
            <a:r>
              <a:rPr lang="en-US" sz="1600" dirty="0" smtClean="0">
                <a:effectLst/>
              </a:rPr>
              <a:t>III. </a:t>
            </a:r>
            <a:r>
              <a:rPr lang="ru-RU" sz="1600" dirty="0" smtClean="0">
                <a:effectLst/>
              </a:rPr>
              <a:t>Реализация проекта</a:t>
            </a:r>
            <a:r>
              <a:rPr lang="ru-RU" sz="1600" b="0" dirty="0" smtClean="0">
                <a:effectLst/>
              </a:rPr>
              <a:t/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Работа с детьми по всем образовательным областям</a:t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в процессе НОД (продуктивная деятельность), в индивидуальной работе, в режимных моментах, использование  традиционных и нетрадиционных  методов и технологий. </a:t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Совместная деятельность с родителями.</a:t>
            </a:r>
            <a:br>
              <a:rPr lang="ru-RU" sz="1600" b="0" dirty="0" smtClean="0">
                <a:effectLst/>
              </a:rPr>
            </a:br>
            <a:r>
              <a:rPr lang="en-US" sz="1600" dirty="0" smtClean="0">
                <a:effectLst/>
              </a:rPr>
              <a:t>IV.</a:t>
            </a:r>
            <a:r>
              <a:rPr lang="ru-RU" sz="1600" dirty="0" smtClean="0">
                <a:effectLst/>
              </a:rPr>
              <a:t> Заключительный этап</a:t>
            </a:r>
            <a:r>
              <a:rPr lang="ru-RU" sz="1600" b="0" dirty="0" smtClean="0">
                <a:effectLst/>
              </a:rPr>
              <a:t/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Анализ результатов проделанной работы, подведение итогов реализации проекта. </a:t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Диагностика мелкой моторики детей после проведения проекта.</a:t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Выставка дидактических пособий и игр способствующие развитию мелкой моторики.</a:t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Выставка детских работ показывающие динамику развития мелкой моторики и творческих способностей. </a:t>
            </a:r>
            <a:br>
              <a:rPr lang="ru-RU" sz="1600" b="0" dirty="0" smtClean="0">
                <a:effectLst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836712"/>
            <a:ext cx="8183880" cy="655272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                </a:t>
            </a:r>
            <a:r>
              <a:rPr lang="ru-RU" sz="2700" dirty="0" smtClean="0">
                <a:effectLst/>
              </a:rPr>
              <a:t>Предполагаемые результаты проекта:</a:t>
            </a:r>
            <a:r>
              <a:rPr lang="ru-RU" sz="3100" b="0" dirty="0" smtClean="0">
                <a:effectLst/>
              </a:rPr>
              <a:t/>
            </a:r>
            <a:br>
              <a:rPr lang="ru-RU" sz="3100" b="0" dirty="0" smtClean="0">
                <a:effectLst/>
              </a:rPr>
            </a:br>
            <a:r>
              <a:rPr lang="ru-RU" sz="1800" b="0" i="1" dirty="0" smtClean="0">
                <a:effectLst/>
              </a:rPr>
              <a:t>Педагоги:</a:t>
            </a:r>
            <a:br>
              <a:rPr lang="ru-RU" sz="1800" b="0" i="1" dirty="0" smtClean="0">
                <a:effectLst/>
              </a:rPr>
            </a:br>
            <a:r>
              <a:rPr lang="ru-RU" sz="1800" b="0" dirty="0" smtClean="0">
                <a:effectLst/>
              </a:rPr>
              <a:t>Совершенствуется предметно – развивающая среда.</a:t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>В группе оформлен центр развития мелкой моторики. </a:t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>Приобретены и изготовлены пособия, дидактические игры по развитию мелкой моторики, картотека пальчиковой гимнастики.</a:t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>Повысился уровень эмоционального контакта  взрослого с детьми и детей между собой. </a:t>
            </a:r>
            <a:r>
              <a:rPr lang="ru-RU" sz="1800" b="0" i="1" dirty="0" smtClean="0">
                <a:effectLst/>
              </a:rPr>
              <a:t/>
            </a:r>
            <a:br>
              <a:rPr lang="ru-RU" sz="1800" b="0" i="1" dirty="0" smtClean="0">
                <a:effectLst/>
              </a:rPr>
            </a:br>
            <a:r>
              <a:rPr lang="ru-RU" sz="1800" b="0" i="1" dirty="0" smtClean="0">
                <a:effectLst/>
              </a:rPr>
              <a:t/>
            </a:r>
            <a:br>
              <a:rPr lang="ru-RU" sz="1800" b="0" i="1" dirty="0" smtClean="0">
                <a:effectLst/>
              </a:rPr>
            </a:br>
            <a:r>
              <a:rPr lang="ru-RU" sz="1800" b="0" i="1" dirty="0" smtClean="0">
                <a:effectLst/>
              </a:rPr>
              <a:t>Дети:</a:t>
            </a:r>
            <a:br>
              <a:rPr lang="ru-RU" sz="1800" b="0" i="1" dirty="0" smtClean="0">
                <a:effectLst/>
              </a:rPr>
            </a:br>
            <a:r>
              <a:rPr lang="ru-RU" sz="1800" b="0" dirty="0" smtClean="0">
                <a:effectLst/>
              </a:rPr>
              <a:t>Организованная система работы, повысила уровень развития точности координации движений руки и глаза, гибкость рук, ритмичность. </a:t>
            </a:r>
            <a:r>
              <a:rPr lang="ru-RU" sz="1800" b="0" i="1" dirty="0" smtClean="0">
                <a:effectLst/>
              </a:rPr>
              <a:t/>
            </a:r>
            <a:br>
              <a:rPr lang="ru-RU" sz="1800" b="0" i="1" dirty="0" smtClean="0">
                <a:effectLst/>
              </a:rPr>
            </a:br>
            <a:r>
              <a:rPr lang="ru-RU" sz="1800" b="0" dirty="0" smtClean="0">
                <a:effectLst/>
              </a:rPr>
              <a:t>Дети более самостоятельны в самообслуживании, в играх, в конструировании и активны в изобразительной деятельности.</a:t>
            </a:r>
            <a:r>
              <a:rPr lang="ru-RU" sz="1800" b="0" i="1" dirty="0" smtClean="0">
                <a:effectLst/>
              </a:rPr>
              <a:t/>
            </a:r>
            <a:br>
              <a:rPr lang="ru-RU" sz="1800" b="0" i="1" dirty="0" smtClean="0">
                <a:effectLst/>
              </a:rPr>
            </a:br>
            <a:r>
              <a:rPr lang="ru-RU" sz="1800" b="0" dirty="0" smtClean="0">
                <a:effectLst/>
              </a:rPr>
              <a:t>Расширился словарный запас, совершенствуется грамматический строй речи. Развиваются следующие психические процессы: произвольное внимание,  воображение, наглядно-образное мышления, память детей.</a:t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b="0" i="1" dirty="0" smtClean="0">
                <a:effectLst/>
              </a:rPr>
              <a:t>Родители: </a:t>
            </a:r>
            <a:br>
              <a:rPr lang="ru-RU" sz="1800" b="0" i="1" dirty="0" smtClean="0">
                <a:effectLst/>
              </a:rPr>
            </a:br>
            <a:r>
              <a:rPr lang="ru-RU" sz="1800" b="0" dirty="0" smtClean="0">
                <a:effectLst/>
              </a:rPr>
              <a:t>Повысился интерес по данному вопросу.</a:t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>Принимают участие в создании условий  по развитию моторики пальцев рук  детей  в детском саду и дома. </a:t>
            </a:r>
            <a:br>
              <a:rPr lang="ru-RU" sz="1800" b="0" dirty="0" smtClean="0">
                <a:effectLst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5" y="836713"/>
          <a:ext cx="8280921" cy="5388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/>
                <a:gridCol w="2760307"/>
                <a:gridCol w="2760307"/>
              </a:tblGrid>
              <a:tr h="740654">
                <a:tc>
                  <a:txBody>
                    <a:bodyPr/>
                    <a:lstStyle/>
                    <a:p>
                      <a:r>
                        <a:rPr lang="ru-RU" dirty="0" smtClean="0"/>
                        <a:t>  Месяц. Тема недели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I  </a:t>
                      </a:r>
                      <a:r>
                        <a:rPr lang="ru-RU" dirty="0" smtClean="0"/>
                        <a:t>половина дня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  II</a:t>
                      </a:r>
                      <a:r>
                        <a:rPr lang="ru-RU" dirty="0" smtClean="0"/>
                        <a:t>  половина дня</a:t>
                      </a:r>
                    </a:p>
                  </a:txBody>
                  <a:tcPr/>
                </a:tc>
              </a:tr>
              <a:tr h="740654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          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Сентябрь </a:t>
                      </a:r>
                    </a:p>
                    <a:p>
                      <a:r>
                        <a:rPr lang="ru-RU" sz="1600" baseline="0" dirty="0" smtClean="0"/>
                        <a:t>          </a:t>
                      </a:r>
                      <a:r>
                        <a:rPr lang="ru-RU" sz="1600" dirty="0" smtClean="0"/>
                        <a:t>«Овощи»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Пальчиковая игра «Капуста»</a:t>
                      </a:r>
                      <a:r>
                        <a:rPr lang="ru-RU" sz="1400" dirty="0" smtClean="0"/>
                        <a:t> Д/И «Угадай на ощупь, что в мешочке»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Рисование по трафаретам</a:t>
                      </a:r>
                      <a:r>
                        <a:rPr lang="ru-RU" sz="1400" baseline="0" dirty="0" smtClean="0"/>
                        <a:t> «Овощи»</a:t>
                      </a:r>
                      <a:endParaRPr lang="ru-RU" sz="1400" dirty="0"/>
                    </a:p>
                  </a:txBody>
                  <a:tcPr/>
                </a:tc>
              </a:tr>
              <a:tr h="740654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</a:t>
                      </a:r>
                      <a:r>
                        <a:rPr lang="ru-RU" sz="1600" dirty="0" smtClean="0"/>
                        <a:t>«Фрукты»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Пальчиковая игра «Фрукты» Д/и</a:t>
                      </a:r>
                      <a:r>
                        <a:rPr lang="ru-RU" sz="1400" baseline="0" dirty="0" smtClean="0"/>
                        <a:t> «Угадай на ощупь, что в мешочке»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Раскрашивание силуэтов «Фрукты»</a:t>
                      </a:r>
                      <a:endParaRPr lang="ru-RU" sz="1400" dirty="0"/>
                    </a:p>
                  </a:txBody>
                  <a:tcPr/>
                </a:tc>
              </a:tr>
              <a:tr h="740654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Октябрь</a:t>
                      </a:r>
                    </a:p>
                    <a:p>
                      <a:r>
                        <a:rPr lang="ru-RU" sz="1600" dirty="0" smtClean="0"/>
                        <a:t>«Деревья и кустарники»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Пальчиковое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упражнение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«Деревья»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Рисование пальчиком на манной крупе «Деревце»</a:t>
                      </a:r>
                      <a:endParaRPr lang="ru-RU" sz="1400" dirty="0"/>
                    </a:p>
                  </a:txBody>
                  <a:tcPr/>
                </a:tc>
              </a:tr>
              <a:tr h="7406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«Грибы. Ягоды»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Пальчиковая игра «За ягодами»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Упражнение «Арбуз большой, крыжовник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маленький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Упражнение «Пристегнем к полянке ягоды, цветочки»</a:t>
                      </a:r>
                      <a:endParaRPr lang="ru-RU" sz="1400" dirty="0"/>
                    </a:p>
                  </a:txBody>
                  <a:tcPr/>
                </a:tc>
              </a:tr>
              <a:tr h="7406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«Перелетные птицы»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Пальчиковая гимнастика «Перелетные птицы»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Рисование пальчиком на манной крупе «Птичка»</a:t>
                      </a:r>
                      <a:endParaRPr lang="ru-RU" sz="1400" dirty="0"/>
                    </a:p>
                  </a:txBody>
                  <a:tcPr/>
                </a:tc>
              </a:tr>
              <a:tr h="7406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«Одежда, обувь, головные уборы»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Пальчиковая гимнастика «Наша обувь»                                     Игры в уголке ряженья.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Упражнения со шнурками.</a:t>
                      </a:r>
                    </a:p>
                    <a:p>
                      <a:r>
                        <a:rPr lang="ru-RU" sz="1400" dirty="0" smtClean="0"/>
                        <a:t>Игры с крышками «Обувь</a:t>
                      </a:r>
                      <a:r>
                        <a:rPr lang="ru-RU" sz="1400" baseline="0" dirty="0" smtClean="0"/>
                        <a:t> для пальчиков»</a:t>
                      </a:r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404664"/>
            <a:ext cx="84969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Перспективный план по развитию мелкой моторики в соответствии с темой недели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5" y="404658"/>
          <a:ext cx="8352930" cy="5799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10"/>
                <a:gridCol w="2784310"/>
                <a:gridCol w="2784310"/>
              </a:tblGrid>
              <a:tr h="616069">
                <a:tc>
                  <a:txBody>
                    <a:bodyPr/>
                    <a:lstStyle/>
                    <a:p>
                      <a:r>
                        <a:rPr lang="ru-RU" dirty="0" smtClean="0"/>
                        <a:t>  Месяц. Тема недели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I  </a:t>
                      </a:r>
                      <a:r>
                        <a:rPr lang="ru-RU" dirty="0" smtClean="0"/>
                        <a:t>половина дня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  II</a:t>
                      </a:r>
                      <a:r>
                        <a:rPr lang="ru-RU" dirty="0" smtClean="0"/>
                        <a:t>  половина дня</a:t>
                      </a:r>
                    </a:p>
                  </a:txBody>
                  <a:tcPr/>
                </a:tc>
              </a:tr>
              <a:tr h="616069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Ноябрь</a:t>
                      </a:r>
                    </a:p>
                    <a:p>
                      <a:r>
                        <a:rPr lang="ru-RU" sz="1600" dirty="0" smtClean="0"/>
                        <a:t>            «Мебель»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Пальчиковая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гимнастика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«Мебель»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Штриховка «Кресло»</a:t>
                      </a:r>
                      <a:endParaRPr lang="ru-RU" sz="1400" dirty="0"/>
                    </a:p>
                  </a:txBody>
                  <a:tcPr/>
                </a:tc>
              </a:tr>
              <a:tr h="61606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  «Посуда»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Пальчиковая гимнастика «Помощники»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Аква-гимнастика</a:t>
                      </a:r>
                      <a:r>
                        <a:rPr lang="ru-RU" sz="1400" dirty="0" smtClean="0"/>
                        <a:t> «Моем посуду»</a:t>
                      </a:r>
                      <a:endParaRPr lang="ru-RU" sz="1400" dirty="0"/>
                    </a:p>
                  </a:txBody>
                  <a:tcPr/>
                </a:tc>
              </a:tr>
              <a:tr h="61606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«Я</a:t>
                      </a:r>
                      <a:r>
                        <a:rPr lang="ru-RU" sz="1600" baseline="0" dirty="0" smtClean="0"/>
                        <a:t> вырасту здоровым»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Пальчиковая игра</a:t>
                      </a:r>
                      <a:r>
                        <a:rPr lang="ru-RU" sz="1400" baseline="0" dirty="0" smtClean="0"/>
                        <a:t> «Маленькие и большие ножки»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Упражнение «Очки»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Аква-гинастика</a:t>
                      </a:r>
                      <a:r>
                        <a:rPr lang="ru-RU" sz="1400" dirty="0" smtClean="0"/>
                        <a:t> «Камушки в воде»</a:t>
                      </a:r>
                      <a:endParaRPr lang="ru-RU" sz="1400" dirty="0"/>
                    </a:p>
                  </a:txBody>
                  <a:tcPr/>
                </a:tc>
              </a:tr>
              <a:tr h="61606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«Поздняя осень»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Пальчиковая гимнастика «Перчатки»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Упражнение «Обведи сою ладошку»</a:t>
                      </a:r>
                      <a:endParaRPr lang="ru-RU" sz="1400" dirty="0"/>
                    </a:p>
                  </a:txBody>
                  <a:tcPr/>
                </a:tc>
              </a:tr>
              <a:tr h="616069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Декабрь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«Зимушка-зима»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Пальчиковая гимнастика «Снежок»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Рисование</a:t>
                      </a:r>
                      <a:r>
                        <a:rPr lang="ru-RU" sz="1400" baseline="0" dirty="0" smtClean="0"/>
                        <a:t> на манной крупе</a:t>
                      </a:r>
                      <a:r>
                        <a:rPr lang="ru-RU" sz="1400" dirty="0" smtClean="0"/>
                        <a:t> «Снеговик»</a:t>
                      </a:r>
                      <a:endParaRPr lang="ru-RU" sz="1400" dirty="0"/>
                    </a:p>
                  </a:txBody>
                  <a:tcPr/>
                </a:tc>
              </a:tr>
              <a:tr h="616069">
                <a:tc>
                  <a:txBody>
                    <a:bodyPr/>
                    <a:lstStyle/>
                    <a:p>
                      <a:r>
                        <a:rPr lang="ru-RU" sz="1600" smtClean="0"/>
                        <a:t>  </a:t>
                      </a:r>
                      <a:r>
                        <a:rPr lang="ru-RU" sz="1600" dirty="0" smtClean="0"/>
                        <a:t>«Домашние животные»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Пальчиковая гимнастика «Котята»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Игра</a:t>
                      </a:r>
                      <a:r>
                        <a:rPr lang="ru-RU" sz="1400" baseline="0" dirty="0" smtClean="0"/>
                        <a:t> «Кто быстрее»</a:t>
                      </a:r>
                      <a:endParaRPr lang="ru-RU" sz="1400" dirty="0"/>
                    </a:p>
                  </a:txBody>
                  <a:tcPr/>
                </a:tc>
              </a:tr>
              <a:tr h="616069">
                <a:tc>
                  <a:txBody>
                    <a:bodyPr/>
                    <a:lstStyle/>
                    <a:p>
                      <a:r>
                        <a:rPr lang="ru-RU" sz="1600" smtClean="0"/>
                        <a:t>     «</a:t>
                      </a:r>
                      <a:r>
                        <a:rPr lang="ru-RU" sz="1600" dirty="0" smtClean="0"/>
                        <a:t>Дикие животные»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Пальчиковая гимнастика</a:t>
                      </a:r>
                      <a:r>
                        <a:rPr lang="ru-RU" sz="1400" baseline="0" dirty="0" smtClean="0"/>
                        <a:t> «Кто в лесочке живет»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Штриховка «Зайчик»</a:t>
                      </a:r>
                      <a:endParaRPr lang="ru-RU" sz="1400" dirty="0"/>
                    </a:p>
                  </a:txBody>
                  <a:tcPr/>
                </a:tc>
              </a:tr>
              <a:tr h="61606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«Новый год у ворот»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Пальчиковая гимнастика</a:t>
                      </a:r>
                      <a:r>
                        <a:rPr lang="ru-RU" sz="1400" baseline="0" dirty="0" smtClean="0"/>
                        <a:t> «Елка»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Выложим</a:t>
                      </a:r>
                      <a:r>
                        <a:rPr lang="ru-RU" sz="1400" baseline="0" dirty="0" smtClean="0"/>
                        <a:t> ёлочку фасолью.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2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1093</TotalTime>
  <Words>714</Words>
  <Application>Microsoft Office PowerPoint</Application>
  <PresentationFormat>Экран (4:3)</PresentationFormat>
  <Paragraphs>136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«Умелые пальчики» </vt:lpstr>
      <vt:lpstr>Проект предназначен  для работы с детьми дошкольного возраста. Может использоваться родителями, воспитателями, логопедами как методическое пособие для занятий с детьми по развитию мелкой мускулатуры рук.</vt:lpstr>
      <vt:lpstr>Актуальность Вопрос развития мелкой моторики детей и на сегодняшний день остается актуальным. Это неоднократно подчеркивалось  учеными, педагогами, психологами, логопедами и другими специалистами в области дошкольного образования.  У большинства современных детей наблюдается общее моторное отставание. Дети стали меньше двигаться все больше в коляске или в машине с родителями, а подвижным играм предпочитают компьютерные. Уровень развития мелкой моторики  - один из показателей  интеллектуальной готовности к школе. Поэтому развитие мелкой моторики  нужно начинать задолго до поступления в первый класс, а именно с самого раннего возраста. Следовательно,  целенаправленная систематическая  работа с детьми по развитию мелкой моторики  у детей дошкольного возраста способствует  овладению необходимых навыков самообслуживания , что ведет к формированию самостоятельности  в быту, развивается творчество в изобразительной деятельности, речь становиться более выразительной, проявляется интерес к интеллектуальной деятельности, а самое главное способствует сохранению психического и физического здоровья детей.     </vt:lpstr>
      <vt:lpstr>                                          Паспорт проекта Наименование проекта: «Умелые пальчики» Тип: практико-ориентированный, долгосрочный, открытый, групповой. Количество воспитанников: 26 Форма представления: слайдовая презентация Цель:  создать условия для развитие мелкой моторики дошкольников через различные виды деятельности . Задачи: Изучить методическую литературу по данной проблеме Провести диагностику на развитие мелкой моторики у детей Составить перспективный план работы с детьми Совершенствовать предметно-развивающую среду группы (подготовить атрибуты, пособия, дидактические игры, наглядный материал, картотеку пальчиковой гимнастики). Подготовить материал для взаимодействия с родителями. Привлечь родителей к активному участию по проблеме.   Исполнители проекта: Дети 4-5 лет, воспитатели, родители. Сроки: сентябрь 2016 год  по  май 2017 год.  </vt:lpstr>
      <vt:lpstr>                  Пути реализации проекта:  1. Пополнение материала РППС 3. Использование пальчиковой гимнастики, пальчиковых игр и упражнений, а  так же нетрадиционных методов и технологий во всех воспитательно-образовательных блоках. 4. Проведение родительских собраний, консультаций, анкетирование родителей по проблеме.    </vt:lpstr>
      <vt:lpstr>                                                                                                                                                         Этапы реализации:                                                                                                       I. Подготовительный Изучить научно-методическую литературу по проблеме. Подготовить перспективный план работы, картотеки, конспекты, пособия, игры для детей. Подобрать информационно-консультационный материал для родителей. II. Диагностический этап Проводился с помощью наблюдений за каждым ребенком в течении дня, а так же с использованием тестовых диагностических заданий для уровня сформированности мелкой моторики пальцев рук. III. Реализация проекта Работа с детьми по всем образовательным областям в процессе НОД (продуктивная деятельность), в индивидуальной работе, в режимных моментах, использование  традиционных и нетрадиционных  методов и технологий.  Совместная деятельность с родителями. IV. Заключительный этап Анализ результатов проделанной работы, подведение итогов реализации проекта.  Диагностика мелкой моторики детей после проведения проекта. Выставка дидактических пособий и игр способствующие развитию мелкой моторики. Выставка детских работ показывающие динамику развития мелкой моторики и творческих способностей.       </vt:lpstr>
      <vt:lpstr>                Предполагаемые результаты проекта: Педагоги: Совершенствуется предметно – развивающая среда. В группе оформлен центр развития мелкой моторики.  Приобретены и изготовлены пособия, дидактические игры по развитию мелкой моторики, картотека пальчиковой гимнастики. Повысился уровень эмоционального контакта  взрослого с детьми и детей между собой.   Дети: Организованная система работы, повысила уровень развития точности координации движений руки и глаза, гибкость рук, ритмичность.  Дети более самостоятельны в самообслуживании, в играх, в конструировании и активны в изобразительной деятельности. Расширился словарный запас, совершенствуется грамматический строй речи. Развиваются следующие психические процессы: произвольное внимание,  воображение, наглядно-образное мышления, память детей.  Родители:  Повысился интерес по данному вопросу. Принимают участие в создании условий  по развитию моторики пальцев рук  детей  в детском саду и дома.        </vt:lpstr>
      <vt:lpstr>Слайд 8</vt:lpstr>
      <vt:lpstr>Слайд 9</vt:lpstr>
      <vt:lpstr>Слайд 10</vt:lpstr>
      <vt:lpstr>Слайд 11</vt:lpstr>
      <vt:lpstr>                       Выставка дидактических игр и пособий</vt:lpstr>
      <vt:lpstr> Выставка дидактических игр и пособий  изготовленных педагогами и родителями</vt:lpstr>
      <vt:lpstr>Подручные средства используемые  для развития мелкой моторики</vt:lpstr>
      <vt:lpstr>      Развиваем пальчики с помощью геометрических фигур и счетных палочек</vt:lpstr>
      <vt:lpstr>Упражняем пальчики выполняя задания со шнурками, фасолью,  салфетками,  красками, бумагой. </vt:lpstr>
      <vt:lpstr>                             Выставка детских работ</vt:lpstr>
      <vt:lpstr>                         Заключение Анализируя проделанную работу, можно сделать выводы: Тема проекта выбрана с учетом возрастных особенностей детей и актуальностью проблемы. Использование пальчиковых игр, игровых упражнений вызвало положительную реакцию и интерес у детей, они с желанием выполняли упражнения, пользуются играми и пособиями в свободной деятельности.  Дети стали более активными и самостоятельными. Речевая активность детей возросла, их речь стала более ритмичной, эмоциональной. Родители приняли участие в реализации проекта, начали использовать игры с различными материалами для развития мелкой моторики дома.  </vt:lpstr>
      <vt:lpstr>   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посредством различных видов деятельности</dc:title>
  <dc:creator>Админ</dc:creator>
  <cp:lastModifiedBy>Админ</cp:lastModifiedBy>
  <cp:revision>131</cp:revision>
  <dcterms:created xsi:type="dcterms:W3CDTF">2017-05-07T14:53:54Z</dcterms:created>
  <dcterms:modified xsi:type="dcterms:W3CDTF">2018-03-12T15:30:32Z</dcterms:modified>
</cp:coreProperties>
</file>